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313" r:id="rId3"/>
    <p:sldId id="257" r:id="rId4"/>
    <p:sldId id="25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315" r:id="rId20"/>
    <p:sldId id="314" r:id="rId21"/>
    <p:sldId id="280" r:id="rId22"/>
    <p:sldId id="281" r:id="rId23"/>
    <p:sldId id="282" r:id="rId24"/>
    <p:sldId id="283" r:id="rId25"/>
    <p:sldId id="284" r:id="rId26"/>
    <p:sldId id="285"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6" r:id="rId42"/>
    <p:sldId id="305" r:id="rId43"/>
    <p:sldId id="259" r:id="rId44"/>
    <p:sldId id="260" r:id="rId45"/>
    <p:sldId id="261" r:id="rId46"/>
    <p:sldId id="262" r:id="rId47"/>
    <p:sldId id="263" r:id="rId48"/>
    <p:sldId id="264" r:id="rId49"/>
    <p:sldId id="265" r:id="rId50"/>
    <p:sldId id="287" r:id="rId51"/>
    <p:sldId id="288" r:id="rId52"/>
    <p:sldId id="289" r:id="rId53"/>
    <p:sldId id="290" r:id="rId54"/>
    <p:sldId id="307" r:id="rId55"/>
    <p:sldId id="308" r:id="rId56"/>
    <p:sldId id="309" r:id="rId57"/>
    <p:sldId id="310" r:id="rId58"/>
    <p:sldId id="311" r:id="rId59"/>
    <p:sldId id="31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313"/>
            <p14:sldId id="257"/>
            <p14:sldId id="258"/>
            <p14:sldId id="266"/>
            <p14:sldId id="267"/>
            <p14:sldId id="268"/>
            <p14:sldId id="269"/>
            <p14:sldId id="270"/>
            <p14:sldId id="271"/>
            <p14:sldId id="272"/>
            <p14:sldId id="273"/>
            <p14:sldId id="274"/>
            <p14:sldId id="275"/>
            <p14:sldId id="276"/>
            <p14:sldId id="277"/>
            <p14:sldId id="278"/>
            <p14:sldId id="279"/>
            <p14:sldId id="315"/>
            <p14:sldId id="314"/>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 name="Software testing" id="{2C2E5115-C679-4CEE-AA76-AB04DCB33B56}">
          <p14:sldIdLst>
            <p14:sldId id="307"/>
            <p14:sldId id="308"/>
            <p14:sldId id="309"/>
            <p14:sldId id="310"/>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7" autoAdjust="0"/>
  </p:normalViewPr>
  <p:slideViewPr>
    <p:cSldViewPr snapToGrid="0">
      <p:cViewPr varScale="1">
        <p:scale>
          <a:sx n="68" d="100"/>
          <a:sy n="68" d="100"/>
        </p:scale>
        <p:origin x="816" y="72"/>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a:t>Roles</a:t>
          </a:r>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a:t>Ceremonies</a:t>
          </a:r>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a:t>Artifacts</a:t>
          </a:r>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a:t>Product Owners</a:t>
          </a:r>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a:t>Scrum Master</a:t>
          </a:r>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a:t>Team</a:t>
          </a:r>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a:t>Sprint Planning</a:t>
          </a:r>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a:t>Sprint Review</a:t>
          </a:r>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a:t>Sprint Retrospective</a:t>
          </a:r>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a:t>Daily Scrum Meeting</a:t>
          </a:r>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a:t>Product backlog</a:t>
          </a:r>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a:t>Sprint backlog</a:t>
          </a:r>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a:t>Burndown Charts</a:t>
          </a:r>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pt>
    <dgm:pt modelId="{BA7E2AAF-5FEA-4165-91B9-43B054C65E56}" type="pres">
      <dgm:prSet presAssocID="{2933744A-B251-4E55-8503-0CC728D34101}" presName="ThreeNodes_2" presStyleLbl="node1" presStyleIdx="1" presStyleCnt="3">
        <dgm:presLayoutVars>
          <dgm:bulletEnabled val="1"/>
        </dgm:presLayoutVars>
      </dgm:prSet>
      <dgm:spPr/>
    </dgm:pt>
    <dgm:pt modelId="{D11BA2C6-5ECE-4CE3-8E7E-C6B9C58B5DC9}" type="pres">
      <dgm:prSet presAssocID="{2933744A-B251-4E55-8503-0CC728D34101}" presName="ThreeNodes_3" presStyleLbl="node1" presStyleIdx="2" presStyleCnt="3">
        <dgm:presLayoutVars>
          <dgm:bulletEnabled val="1"/>
        </dgm:presLayoutVars>
      </dgm:prSet>
      <dgm:spPr/>
    </dgm:pt>
    <dgm:pt modelId="{F53943FE-81B3-4ECD-B5E7-F9D9B49F874B}" type="pres">
      <dgm:prSet presAssocID="{2933744A-B251-4E55-8503-0CC728D34101}" presName="ThreeConn_1-2" presStyleLbl="fgAccFollowNode1" presStyleIdx="0" presStyleCnt="2">
        <dgm:presLayoutVars>
          <dgm:bulletEnabled val="1"/>
        </dgm:presLayoutVars>
      </dgm:prSet>
      <dgm:spPr/>
    </dgm:pt>
    <dgm:pt modelId="{5D613A76-AB05-4F89-93F4-14003A9DA57B}" type="pres">
      <dgm:prSet presAssocID="{2933744A-B251-4E55-8503-0CC728D34101}" presName="ThreeConn_2-3" presStyleLbl="fgAccFollowNode1" presStyleIdx="1" presStyleCnt="2">
        <dgm:presLayoutVars>
          <dgm:bulletEnabled val="1"/>
        </dgm:presLayoutVars>
      </dgm:prSet>
      <dgm:spPr/>
    </dgm:pt>
    <dgm:pt modelId="{98AE3B4A-437D-4343-9782-FB43D1E64B83}" type="pres">
      <dgm:prSet presAssocID="{2933744A-B251-4E55-8503-0CC728D34101}" presName="ThreeNodes_1_text" presStyleLbl="node1" presStyleIdx="2" presStyleCnt="3">
        <dgm:presLayoutVars>
          <dgm:bulletEnabled val="1"/>
        </dgm:presLayoutVars>
      </dgm:prSet>
      <dgm:spPr/>
    </dgm:pt>
    <dgm:pt modelId="{A996E128-4D0F-45E5-9445-78A967F62606}" type="pres">
      <dgm:prSet presAssocID="{2933744A-B251-4E55-8503-0CC728D34101}" presName="ThreeNodes_2_text" presStyleLbl="node1" presStyleIdx="2" presStyleCnt="3">
        <dgm:presLayoutVars>
          <dgm:bulletEnabled val="1"/>
        </dgm:presLayoutVars>
      </dgm:prSet>
      <dgm:spPr/>
    </dgm:pt>
    <dgm:pt modelId="{AD51C34A-EDA8-42C9-BDEF-2B02FCF8D597}" type="pres">
      <dgm:prSet presAssocID="{2933744A-B251-4E55-8503-0CC728D34101}" presName="ThreeNodes_3_text" presStyleLbl="node1" presStyleIdx="2" presStyleCnt="3">
        <dgm:presLayoutVars>
          <dgm:bulletEnabled val="1"/>
        </dgm:presLayoutVars>
      </dgm:prSet>
      <dgm:spPr/>
    </dgm:pt>
  </dgm:ptLst>
  <dgm:cxnLst>
    <dgm:cxn modelId="{65E35A0A-B998-4624-98EF-FF4B4B1EF7D6}" type="presOf" srcId="{2933744A-B251-4E55-8503-0CC728D34101}" destId="{4A3C4209-90B0-4D0F-B03E-CA25BED26682}"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570EA20D-CB50-43EF-8A6D-E06B28E9AAC4}" type="presOf" srcId="{9A4F9E94-0C69-4F2D-84D7-0DD007169CF6}" destId="{D11BA2C6-5ECE-4CE3-8E7E-C6B9C58B5DC9}" srcOrd="0" destOrd="1" presId="urn:microsoft.com/office/officeart/2005/8/layout/vProcess5"/>
    <dgm:cxn modelId="{7E34FF11-79CA-4D97-BCC3-D45D4C3CFD23}" type="presOf" srcId="{2BA6D254-820B-4A74-8434-22E311A660B7}" destId="{5D613A76-AB05-4F89-93F4-14003A9DA57B}" srcOrd="0" destOrd="0"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90786F1B-C129-4315-B26F-956A16CBC41F}" type="presOf" srcId="{78144F49-B1A9-4326-990C-D24EB6F7C39A}" destId="{FE1260A2-1087-4FBA-B8B4-FB40E05ADCB0}"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1952AA24-E8F3-4884-AD33-3C88AC65850A}" type="presOf" srcId="{1BBF231D-7843-4383-BB2C-DA0F3236972C}" destId="{FE1260A2-1087-4FBA-B8B4-FB40E05ADCB0}" srcOrd="0" destOrd="2"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819EA034-52D8-45B7-9291-B2DD095E20B8}" type="presOf" srcId="{B7E0EBD3-2B98-478F-B60A-F587B45CE22F}" destId="{98AE3B4A-437D-4343-9782-FB43D1E64B83}"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CF2C1764-69E1-4556-B65B-715EEC273297}" srcId="{74481A2B-7038-4909-99E5-69CB2010AC99}" destId="{6ECE1015-4A36-4B3E-A055-0CF2AE3F1D00}" srcOrd="1" destOrd="0" parTransId="{B57F8B52-0B3A-4140-AD91-D3606E50D181}" sibTransId="{01A2A975-E30A-45E4-B38C-D30503D968E3}"/>
    <dgm:cxn modelId="{E5AA4969-0EB6-4C64-AC47-9797C4603AEE}" type="presOf" srcId="{78144F49-B1A9-4326-990C-D24EB6F7C39A}" destId="{98AE3B4A-437D-4343-9782-FB43D1E64B83}" srcOrd="1" destOrd="3"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85CE9B9B-8E98-4C7B-B964-5DE21ACA8D01}" type="presOf" srcId="{521AFDB0-CCC6-4A1E-A2C4-2441824F511D}" destId="{A996E128-4D0F-45E5-9445-78A967F62606}" srcOrd="1" destOrd="3"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0BF3A0AF-F169-45A1-9591-15AB329F07E6}" srcId="{2933744A-B251-4E55-8503-0CC728D34101}" destId="{74481A2B-7038-4909-99E5-69CB2010AC99}" srcOrd="2" destOrd="0" parTransId="{C0289E3A-7DE7-4AF5-B288-6BBFB72B351F}" sibTransId="{2F3FF111-F82D-4713-8C51-D8BAD36C239D}"/>
    <dgm:cxn modelId="{D59DA6B0-189D-4680-A7FE-898577CA8A84}" srcId="{B7E0EBD3-2B98-478F-B60A-F587B45CE22F}" destId="{1BBF231D-7843-4383-BB2C-DA0F3236972C}" srcOrd="1" destOrd="0" parTransId="{AD3A8BC6-1451-4F41-85F9-A33F80DFC96F}" sibTransId="{52CA246A-CA3E-4088-BCAF-6A7E67C6FAA0}"/>
    <dgm:cxn modelId="{E63C6CB8-29D4-4DA6-9D14-86EE4D0CC71E}" type="presOf" srcId="{78792E6D-35B6-4A9B-AF1C-27A56EA90A8A}" destId="{98AE3B4A-437D-4343-9782-FB43D1E64B83}" srcOrd="1" destOrd="1"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27547EBA-315A-4C3C-B504-CD7402EE62D8}" type="presOf" srcId="{9A4F9E94-0C69-4F2D-84D7-0DD007169CF6}" destId="{AD51C34A-EDA8-42C9-BDEF-2B02FCF8D597}" srcOrd="1" destOrd="1" presId="urn:microsoft.com/office/officeart/2005/8/layout/vProcess5"/>
    <dgm:cxn modelId="{1ED01CBC-D34F-47A9-9447-B77438CE0A06}" srcId="{A627018D-89EA-4321-B9A2-9492D6FBA0F5}" destId="{44B0B3FF-D464-443A-A58E-AD83AC067761}" srcOrd="1" destOrd="0" parTransId="{9E045C89-AB82-490F-B0DB-3476E21BE2BB}" sibTransId="{D826C901-A76C-41D5-A30B-75AC9BDFCB9C}"/>
    <dgm:cxn modelId="{39DE72BC-4F17-43C2-B5F8-BAA47D0AEBFD}" type="presOf" srcId="{44B0B3FF-D464-443A-A58E-AD83AC067761}" destId="{A996E128-4D0F-45E5-9445-78A967F62606}" srcOrd="1" destOrd="2" presId="urn:microsoft.com/office/officeart/2005/8/layout/vProcess5"/>
    <dgm:cxn modelId="{D25ED4BF-4072-4394-9DFA-A57FEEDC59B7}" srcId="{B7E0EBD3-2B98-478F-B60A-F587B45CE22F}" destId="{78792E6D-35B6-4A9B-AF1C-27A56EA90A8A}" srcOrd="0" destOrd="0" parTransId="{1746A5F1-9FB2-44AD-B5F0-D2569F08991D}" sibTransId="{41958157-E062-4FF7-8054-334EA83DAA9D}"/>
    <dgm:cxn modelId="{DE97ADC2-3286-43E8-996D-AA5EBF548F0C}" srcId="{A627018D-89EA-4321-B9A2-9492D6FBA0F5}" destId="{02E036B2-DF1C-46DF-AC74-9C707984B09C}" srcOrd="0" destOrd="0" parTransId="{914A0015-530B-4AE7-9F1B-F025581D7B5B}" sibTransId="{F9005809-6D71-4ACC-9BD5-CCE33EC50AA1}"/>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C69F53DD-6D0B-4753-B6D9-BFDC91F42577}" srcId="{A627018D-89EA-4321-B9A2-9492D6FBA0F5}" destId="{9B87A2BD-849C-41A6-8C90-F8D58A560510}" srcOrd="3" destOrd="0" parTransId="{65F10370-179C-4E66-882C-39B0AD5E4C9F}" sibTransId="{9CEF5FAB-362E-4EC0-BFBA-C06AAA6C38DF}"/>
    <dgm:cxn modelId="{2A6B3CE0-23BF-4EFB-A7D2-6588127D73F3}" type="presOf" srcId="{74481A2B-7038-4909-99E5-69CB2010AC99}" destId="{AD51C34A-EDA8-42C9-BDEF-2B02FCF8D597}" srcOrd="1" destOrd="0"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Masters</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Scrum Masters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pt>
  </dgm:ptLst>
  <dgm:cxnLst>
    <dgm:cxn modelId="{2F1B2118-F01A-461E-8E30-077A3C8BF080}" type="presOf" srcId="{2EB3A6BD-2DEF-4756-AFD9-F719D7677B26}" destId="{6F188F85-6FA9-4190-9A6B-06AECB46659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4EBDC15C-DD14-425F-98B5-86F90FC1205E}" srcId="{2EB3A6BD-2DEF-4756-AFD9-F719D7677B26}" destId="{5698AE29-4684-4D51-AD89-3635031C282D}" srcOrd="1" destOrd="0" parTransId="{8886A2A8-181B-411F-AE90-46FF487A9BD7}" sibTransId="{73E3F9D8-EF21-48C1-B487-5DE6AC78C173}"/>
    <dgm:cxn modelId="{63A59449-6FD7-4490-BAE2-17E24E73C9C9}" type="presOf" srcId="{E1063C3F-FD59-42D8-929C-4BA08BEB55A8}" destId="{C1313479-4F90-4BC4-A99A-A201F58A7920}"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7DC88B4E-825E-431E-A07B-6EBA3C4066AD}" type="presOf" srcId="{5698AE29-4684-4D51-AD89-3635031C282D}" destId="{899E9B83-473A-4C05-9A55-C169391BFB62}" srcOrd="0" destOrd="0" presId="urn:microsoft.com/office/officeart/2011/layout/TabList"/>
    <dgm:cxn modelId="{E5C2AF70-4CCD-415E-ADDB-6118C7C4C866}" type="presOf" srcId="{6D7492F1-6A1A-47CB-A539-A94C348234DC}" destId="{095CE0E6-EB18-4512-A00D-6604995C2FD4}" srcOrd="0" destOrd="0" presId="urn:microsoft.com/office/officeart/2011/layout/TabList"/>
    <dgm:cxn modelId="{8DAABA77-AE17-44FB-9018-7E098BAA784C}" srcId="{C0F8B97A-59C3-4669-B94A-897C57896886}" destId="{D86DA92B-274F-4FA0-9815-AAB812992591}" srcOrd="2" destOrd="0" parTransId="{046F0C00-3D9E-4672-8F2C-C265BA1D7BBB}" sibTransId="{27D32E62-7137-4470-B0B9-1C54E14F64F8}"/>
    <dgm:cxn modelId="{B187057A-6F69-427D-953F-B5E0E3947EF4}" type="presOf" srcId="{42A57A75-F1E2-40C9-8982-0CA019C5861D}" destId="{5C6507CB-90A1-45EE-B749-BCCDED9693D5}" srcOrd="0" destOrd="1"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CF4E0FA8-79BB-4C0C-85B9-570B186D2843}" type="presOf" srcId="{C32344B2-28AD-4CF7-ABA0-2BA5C80DC5AC}" destId="{C1313479-4F90-4BC4-A99A-A201F58A7920}" srcOrd="0" destOrd="1"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D49528CD-8498-4602-8CE2-273CCE21DDC5}" type="presOf" srcId="{96CCE1E1-51AC-4FA6-AFE2-889EFBBF8EF7}" destId="{5C6507CB-90A1-45EE-B749-BCCDED9693D5}" srcOrd="0" destOrd="0" presId="urn:microsoft.com/office/officeart/2011/layout/TabList"/>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0726EDE9-089E-4A26-8718-752D390B66FD}" srcId="{9FA675F4-4D48-4F9F-9258-9792807C341E}" destId="{C32344B2-28AD-4CF7-ABA0-2BA5C80DC5AC}" srcOrd="2" destOrd="0" parTransId="{5673336C-D99B-4D27-A274-FB4F59526E6C}" sibTransId="{9C161516-5E2E-49D4-8050-F9504632A6F6}"/>
    <dgm:cxn modelId="{68939BEB-F4CA-4BB8-A5AA-9B665A68E549}" srcId="{9FA675F4-4D48-4F9F-9258-9792807C341E}" destId="{E1063C3F-FD59-42D8-929C-4BA08BEB55A8}" srcOrd="1" destOrd="0" parTransId="{FBBF91F9-5C3C-439A-A78E-DEE379677580}" sibTransId="{153318CF-4FD6-490D-9073-3F2A090EDF9D}"/>
    <dgm:cxn modelId="{DECB2AEC-B5C9-40EE-9082-BA96655BD32F}" type="presOf" srcId="{C0F8B97A-59C3-4669-B94A-897C57896886}" destId="{6FEB1C7A-ECB8-4A6E-A971-3DB5D34DB0A7}" srcOrd="0" destOrd="0" presId="urn:microsoft.com/office/officeart/2011/layout/TabList"/>
    <dgm:cxn modelId="{33B63BED-6B56-4932-B101-2E99A2CFB1B5}" type="presOf" srcId="{9FA675F4-4D48-4F9F-9258-9792807C341E}" destId="{08416E18-02BE-402A-A1EB-33371A15470E}"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A23448F5-49D6-4B88-A997-69F13AE52DB2}" srcId="{9FA675F4-4D48-4F9F-9258-9792807C341E}" destId="{6D7492F1-6A1A-47CB-A539-A94C348234DC}" srcOrd="0" destOrd="0" parTransId="{9CAACCA4-BD8F-43B8-9C53-BAD049C9E9B8}" sibTransId="{F603D02E-982A-4074-B5A6-7CE39EFE2D54}"/>
    <dgm:cxn modelId="{31401AFB-F949-4EB7-879F-5E3EBD5E97AD}" type="presOf" srcId="{4EA5DCB3-8DA1-41D7-BDCF-8BA69BF1BE25}" destId="{50C7C42B-350B-4C8E-9E98-EFC0DE31450D}"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Development team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FF270703-0A33-41C6-9BE2-26DC454BCFB8}">
      <dgm:prSet phldrT="[Text]"/>
      <dgm:spPr/>
      <dgm:t>
        <a:bodyPr/>
        <a:lstStyle/>
        <a:p>
          <a:r>
            <a:rPr lang="en-PH" dirty="0"/>
            <a:t>Development Team</a:t>
          </a:r>
        </a:p>
      </dgm:t>
    </dgm:pt>
    <dgm:pt modelId="{11753C78-0913-499B-85CA-C14618DB9C08}" type="parTrans" cxnId="{9957EBBE-1E77-46B5-87B4-892BEAFA807D}">
      <dgm:prSet/>
      <dgm:spPr/>
      <dgm:t>
        <a:bodyPr/>
        <a:lstStyle/>
        <a:p>
          <a:endParaRPr lang="en-US"/>
        </a:p>
      </dgm:t>
    </dgm:pt>
    <dgm:pt modelId="{5892E6E9-78E4-49E9-9298-13C00FB6B2D9}" type="sibTrans" cxnId="{9957EBBE-1E77-46B5-87B4-892BEAFA807D}">
      <dgm:prSet/>
      <dgm:spPr/>
      <dgm:t>
        <a:bodyPr/>
        <a:lstStyle/>
        <a:p>
          <a:endParaRPr lang="en-US"/>
        </a:p>
      </dgm:t>
    </dgm:pt>
    <dgm:pt modelId="{6F188F85-6FA9-4190-9A6B-06AECB466597}" type="pres">
      <dgm:prSet presAssocID="{2EB3A6BD-2DEF-4756-AFD9-F719D7677B26}" presName="Name0" presStyleCnt="0">
        <dgm:presLayoutVars>
          <dgm:chMax/>
          <dgm:chPref val="3"/>
          <dgm:dir/>
          <dgm:animOne val="branch"/>
          <dgm:animLvl val="lvl"/>
        </dgm:presLayoutVars>
      </dgm:prSet>
      <dgm:spPr/>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pt>
  </dgm:ptLst>
  <dgm:cxnLst>
    <dgm:cxn modelId="{2F1B2118-F01A-461E-8E30-077A3C8BF080}" type="presOf" srcId="{2EB3A6BD-2DEF-4756-AFD9-F719D7677B26}" destId="{6F188F85-6FA9-4190-9A6B-06AECB46659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4EBDC15C-DD14-425F-98B5-86F90FC1205E}" srcId="{2EB3A6BD-2DEF-4756-AFD9-F719D7677B26}" destId="{5698AE29-4684-4D51-AD89-3635031C282D}" srcOrd="1" destOrd="0" parTransId="{8886A2A8-181B-411F-AE90-46FF487A9BD7}" sibTransId="{73E3F9D8-EF21-48C1-B487-5DE6AC78C173}"/>
    <dgm:cxn modelId="{63A59449-6FD7-4490-BAE2-17E24E73C9C9}" type="presOf" srcId="{E1063C3F-FD59-42D8-929C-4BA08BEB55A8}" destId="{C1313479-4F90-4BC4-A99A-A201F58A7920}"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7DC88B4E-825E-431E-A07B-6EBA3C4066AD}" type="presOf" srcId="{5698AE29-4684-4D51-AD89-3635031C282D}" destId="{899E9B83-473A-4C05-9A55-C169391BFB62}" srcOrd="0" destOrd="0" presId="urn:microsoft.com/office/officeart/2011/layout/TabList"/>
    <dgm:cxn modelId="{E5C2AF70-4CCD-415E-ADDB-6118C7C4C866}" type="presOf" srcId="{6D7492F1-6A1A-47CB-A539-A94C348234DC}" destId="{095CE0E6-EB18-4512-A00D-6604995C2FD4}" srcOrd="0" destOrd="0" presId="urn:microsoft.com/office/officeart/2011/layout/TabList"/>
    <dgm:cxn modelId="{8DAABA77-AE17-44FB-9018-7E098BAA784C}" srcId="{C0F8B97A-59C3-4669-B94A-897C57896886}" destId="{D86DA92B-274F-4FA0-9815-AAB812992591}" srcOrd="2" destOrd="0" parTransId="{046F0C00-3D9E-4672-8F2C-C265BA1D7BBB}" sibTransId="{27D32E62-7137-4470-B0B9-1C54E14F64F8}"/>
    <dgm:cxn modelId="{B187057A-6F69-427D-953F-B5E0E3947EF4}" type="presOf" srcId="{42A57A75-F1E2-40C9-8982-0CA019C5861D}" destId="{5C6507CB-90A1-45EE-B749-BCCDED9693D5}" srcOrd="0" destOrd="1"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CF4E0FA8-79BB-4C0C-85B9-570B186D2843}" type="presOf" srcId="{C32344B2-28AD-4CF7-ABA0-2BA5C80DC5AC}" destId="{C1313479-4F90-4BC4-A99A-A201F58A7920}" srcOrd="0" destOrd="1" presId="urn:microsoft.com/office/officeart/2011/layout/TabList"/>
    <dgm:cxn modelId="{9957EBBE-1E77-46B5-87B4-892BEAFA807D}" srcId="{9FA675F4-4D48-4F9F-9258-9792807C341E}" destId="{FF270703-0A33-41C6-9BE2-26DC454BCFB8}" srcOrd="3" destOrd="0" parTransId="{11753C78-0913-499B-85CA-C14618DB9C08}" sibTransId="{5892E6E9-78E4-49E9-9298-13C00FB6B2D9}"/>
    <dgm:cxn modelId="{F0888DCC-C471-4B8A-BA32-7F7F6550AF97}" srcId="{2EB3A6BD-2DEF-4756-AFD9-F719D7677B26}" destId="{C0F8B97A-59C3-4669-B94A-897C57896886}" srcOrd="2" destOrd="0" parTransId="{50C436F3-BD37-4687-9BD7-84C8A7DC2206}" sibTransId="{EE120C4A-3D55-42A0-84F7-5E38A3D8E4B6}"/>
    <dgm:cxn modelId="{D49528CD-8498-4602-8CE2-273CCE21DDC5}" type="presOf" srcId="{96CCE1E1-51AC-4FA6-AFE2-889EFBBF8EF7}" destId="{5C6507CB-90A1-45EE-B749-BCCDED9693D5}" srcOrd="0" destOrd="0" presId="urn:microsoft.com/office/officeart/2011/layout/TabList"/>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0726EDE9-089E-4A26-8718-752D390B66FD}" srcId="{9FA675F4-4D48-4F9F-9258-9792807C341E}" destId="{C32344B2-28AD-4CF7-ABA0-2BA5C80DC5AC}" srcOrd="2" destOrd="0" parTransId="{5673336C-D99B-4D27-A274-FB4F59526E6C}" sibTransId="{9C161516-5E2E-49D4-8050-F9504632A6F6}"/>
    <dgm:cxn modelId="{68939BEB-F4CA-4BB8-A5AA-9B665A68E549}" srcId="{9FA675F4-4D48-4F9F-9258-9792807C341E}" destId="{E1063C3F-FD59-42D8-929C-4BA08BEB55A8}" srcOrd="1" destOrd="0" parTransId="{FBBF91F9-5C3C-439A-A78E-DEE379677580}" sibTransId="{153318CF-4FD6-490D-9073-3F2A090EDF9D}"/>
    <dgm:cxn modelId="{DECB2AEC-B5C9-40EE-9082-BA96655BD32F}" type="presOf" srcId="{C0F8B97A-59C3-4669-B94A-897C57896886}" destId="{6FEB1C7A-ECB8-4A6E-A971-3DB5D34DB0A7}" srcOrd="0" destOrd="0" presId="urn:microsoft.com/office/officeart/2011/layout/TabList"/>
    <dgm:cxn modelId="{168E23ED-AE65-425B-8973-A84942446916}" type="presOf" srcId="{FF270703-0A33-41C6-9BE2-26DC454BCFB8}" destId="{C1313479-4F90-4BC4-A99A-A201F58A7920}" srcOrd="0" destOrd="2" presId="urn:microsoft.com/office/officeart/2011/layout/TabList"/>
    <dgm:cxn modelId="{33B63BED-6B56-4932-B101-2E99A2CFB1B5}" type="presOf" srcId="{9FA675F4-4D48-4F9F-9258-9792807C341E}" destId="{08416E18-02BE-402A-A1EB-33371A15470E}"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A23448F5-49D6-4B88-A997-69F13AE52DB2}" srcId="{9FA675F4-4D48-4F9F-9258-9792807C341E}" destId="{6D7492F1-6A1A-47CB-A539-A94C348234DC}" srcOrd="0" destOrd="0" parTransId="{9CAACCA4-BD8F-43B8-9C53-BAD049C9E9B8}" sibTransId="{F603D02E-982A-4074-B5A6-7CE39EFE2D54}"/>
    <dgm:cxn modelId="{31401AFB-F949-4EB7-879F-5E3EBD5E97AD}" type="presOf" srcId="{4EA5DCB3-8DA1-41D7-BDCF-8BA69BF1BE25}" destId="{50C7C42B-350B-4C8E-9E98-EFC0DE31450D}"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a:t>What did you do?</a:t>
          </a:r>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a:t>What will you do today?</a:t>
          </a:r>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a:t>Is anything in your way?</a:t>
          </a:r>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pt>
  </dgm:ptLst>
  <dgm:cxnLst>
    <dgm:cxn modelId="{773CC423-E391-4015-BED0-532B5A1411AB}" type="presOf" srcId="{AE1AF9D5-67DC-4B3A-9A29-AA3EC498B6E7}" destId="{064562EE-A2E5-41BE-A00A-5C4A369C48DE}" srcOrd="0" destOrd="0" presId="urn:microsoft.com/office/officeart/2005/8/layout/StepDownProcess"/>
    <dgm:cxn modelId="{A5CEB965-4D00-4A64-9441-00C704445B37}" type="presOf" srcId="{19AFA979-7641-47E5-A406-A5C18B0B047A}" destId="{A46BA9DA-1328-4CC5-8FD2-00EC96ABD840}"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038018C4-CA21-4FA4-B5C3-062A7CF02278}" type="presOf" srcId="{A11EAE74-FDCF-4386-98D7-04F33FBD127A}" destId="{0D447365-ABC1-417A-91E0-1828CAFEF844}"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334BB3DC-1CA7-4023-8CBC-CF645923DE48}" type="presOf" srcId="{C657CCF0-3617-4CE3-B1BF-DC0A062EDF4F}" destId="{CCFC89B8-3FC0-4655-9B66-61402BF99AA1}" srcOrd="0" destOrd="0" presId="urn:microsoft.com/office/officeart/2005/8/layout/StepDownProcess"/>
    <dgm:cxn modelId="{96D1D6EE-405B-48F3-8433-5E4EAB611F07}" srcId="{C657CCF0-3617-4CE3-B1BF-DC0A062EDF4F}" destId="{A11EAE74-FDCF-4386-98D7-04F33FBD127A}" srcOrd="2" destOrd="0" parTransId="{FB6A5521-2E0B-41C0-8C24-6035539D9C46}" sibTransId="{E8FECC84-4C63-431A-A4E6-07BFFAFCF97B}"/>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a:t>Start Doing</a:t>
          </a:r>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a:t>Stop Doing</a:t>
          </a:r>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a:t>Continue Doing</a:t>
          </a:r>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pt>
    <dgm:pt modelId="{654E92F5-275E-40AA-B02B-1ACE56AA066D}" type="pres">
      <dgm:prSet presAssocID="{498288BB-D43D-4DF8-8AA4-14D142613900}" presName="parentText" presStyleLbl="node1" presStyleIdx="0" presStyleCnt="3">
        <dgm:presLayoutVars>
          <dgm:chMax val="0"/>
          <dgm:bulletEnabled val="1"/>
        </dgm:presLayoutVars>
      </dgm:prSet>
      <dgm:spPr/>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pt>
    <dgm:pt modelId="{C5A8B246-4282-4492-A594-FCD22CEDC79D}" type="pres">
      <dgm:prSet presAssocID="{68C20DF6-A123-4E9A-877F-687226A864C2}" presName="parentText" presStyleLbl="node1" presStyleIdx="1" presStyleCnt="3">
        <dgm:presLayoutVars>
          <dgm:chMax val="0"/>
          <dgm:bulletEnabled val="1"/>
        </dgm:presLayoutVars>
      </dgm:prSet>
      <dgm:spPr/>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pt>
    <dgm:pt modelId="{097641E1-5AB3-4190-9849-38AD4A52B29C}" type="pres">
      <dgm:prSet presAssocID="{CD71D46A-ABD1-41E3-8603-43797E22550F}" presName="parentText" presStyleLbl="node1" presStyleIdx="2" presStyleCnt="3">
        <dgm:presLayoutVars>
          <dgm:chMax val="0"/>
          <dgm:bulletEnabled val="1"/>
        </dgm:presLayoutVars>
      </dgm:prSet>
      <dgm:spPr/>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3E38100C-394C-4D04-8181-213E37268BCA}" srcId="{2F138B42-C083-4BCC-81EC-EB268A59702C}" destId="{CD71D46A-ABD1-41E3-8603-43797E22550F}" srcOrd="2" destOrd="0" parTransId="{DF7D0953-A69E-4EE1-853E-9601F1D60257}" sibTransId="{06F069A7-A5F0-4682-A73C-BCFA3F53E490}"/>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21E2FD7A-FFE7-4BCE-BC15-B26D8EEF0708}" type="presOf" srcId="{2F138B42-C083-4BCC-81EC-EB268A59702C}" destId="{4C238F54-C3A4-4E1F-BF64-95540F512B01}"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69083BCD-7CD0-4EFD-AADC-E382BD537649}" type="presOf" srcId="{CD71D46A-ABD1-41E3-8603-43797E22550F}" destId="{737C050C-60C6-45EA-890E-6F63AE4AB763}" srcOrd="0" destOrd="0" presId="urn:microsoft.com/office/officeart/2005/8/layout/list1"/>
    <dgm:cxn modelId="{6EACCFD3-504C-41E6-9C53-E7943C519015}" type="presOf" srcId="{68C20DF6-A123-4E9A-877F-687226A864C2}" destId="{BFBE82B7-A59E-46E5-9667-A814FACE628E}"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010266FA-8F95-41C0-BD9D-EE7E2BB32D05}" type="presOf" srcId="{498288BB-D43D-4DF8-8AA4-14D142613900}" destId="{2A324BC0-744E-464C-B58C-821E66CD992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a:t>A short statement of what the work will be focused on during the sprint.</a:t>
          </a:r>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a:solidFill>
              <a:srgbClr val="FF0000"/>
            </a:solidFill>
          </a:endParaRPr>
        </a:p>
        <a:p>
          <a:pPr algn="ctr"/>
          <a:r>
            <a:rPr lang="en-PH" sz="1600" dirty="0">
              <a:solidFill>
                <a:srgbClr val="FF0000"/>
              </a:solidFill>
            </a:rPr>
            <a:t>April Sprint:</a:t>
          </a:r>
        </a:p>
        <a:p>
          <a:pPr algn="ctr"/>
          <a:r>
            <a:rPr lang="en-PH" sz="1600" dirty="0"/>
            <a:t>Version 8 Beta       </a:t>
          </a:r>
        </a:p>
        <a:p>
          <a:pPr algn="ctr"/>
          <a:r>
            <a:rPr lang="en-PH" sz="1600" dirty="0"/>
            <a:t>Bug Fixing,</a:t>
          </a:r>
        </a:p>
        <a:p>
          <a:pPr algn="ctr"/>
          <a:r>
            <a:rPr lang="en-PH" sz="1600" dirty="0" err="1"/>
            <a:t>Fekete</a:t>
          </a:r>
          <a:r>
            <a:rPr lang="en-PH" sz="1600" dirty="0"/>
            <a:t> License Manager Support</a:t>
          </a:r>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a:solidFill>
                <a:srgbClr val="FF0000"/>
              </a:solidFill>
            </a:rPr>
            <a:t>February Sprint:</a:t>
          </a:r>
        </a:p>
        <a:p>
          <a:r>
            <a:rPr lang="en-PH" sz="1400" dirty="0"/>
            <a:t>Upgrade patch 7.0.5</a:t>
          </a:r>
        </a:p>
        <a:p>
          <a:r>
            <a:rPr lang="en-PH" sz="1400" b="0" i="0" dirty="0"/>
            <a:t>Dongle Support, CLIMS, Bugs</a:t>
          </a:r>
          <a:endParaRPr lang="en-PH" sz="1400" dirty="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pt>
  </dgm:ptLst>
  <dgm:cxnLst>
    <dgm:cxn modelId="{5BC57E0E-0C93-409E-882C-FE1A575BFACC}" type="presOf" srcId="{43AEEAD5-1101-4D00-A73F-16E8F00547A8}" destId="{C4BF548A-3E0B-42C4-A9E5-2CD638B34CC7}"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5CDE424E-F938-4F72-A367-0AC756DAC2A8}" type="presOf" srcId="{AF73DA67-979E-4920-9E73-2446B533B06C}" destId="{8EB474B8-9581-4505-AC8C-7CB6CB02511E}" srcOrd="0" destOrd="0" presId="urn:microsoft.com/office/officeart/2005/8/layout/rings+Icon"/>
    <dgm:cxn modelId="{3C7E50A6-F47E-4F2A-8267-E21BC3AA1442}" type="presOf" srcId="{64E1DE6F-DFFF-4570-A052-5EEE52F10AA5}" destId="{1D6E2FDA-367A-458B-9561-342A9E64E413}" srcOrd="0" destOrd="0" presId="urn:microsoft.com/office/officeart/2005/8/layout/rings+Icon"/>
    <dgm:cxn modelId="{55330EBF-D345-4C13-B437-8D9B958A1F64}" srcId="{43AEEAD5-1101-4D00-A73F-16E8F00547A8}" destId="{64E1DE6F-DFFF-4570-A052-5EEE52F10AA5}" srcOrd="1" destOrd="0" parTransId="{1BDE83FF-C27A-45A5-BCD9-45B2522160EE}" sibTransId="{CBC8E50D-AB2D-4766-ACA0-CD56338B46D0}"/>
    <dgm:cxn modelId="{CC7783CD-AED7-4D3A-BF49-4F029610E09D}" srcId="{43AEEAD5-1101-4D00-A73F-16E8F00547A8}" destId="{AF73DA67-979E-4920-9E73-2446B533B06C}" srcOrd="0" destOrd="0" parTransId="{ECEA890B-FB26-4CC6-B9D5-3A19A8D95BD8}" sibTransId="{82C060A9-019C-475E-8ED4-5E927487E039}"/>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60A2-1087-4FBA-B8B4-FB40E05ADCB0}">
      <dsp:nvSpPr>
        <dsp:cNvPr id="0" name=""/>
        <dsp:cNvSpPr/>
      </dsp:nvSpPr>
      <dsp:spPr>
        <a:xfrm>
          <a:off x="0" y="0"/>
          <a:ext cx="8438605" cy="1387275"/>
        </a:xfrm>
        <a:prstGeom prst="roundRect">
          <a:avLst>
            <a:gd name="adj" fmla="val 10000"/>
          </a:avLst>
        </a:prstGeom>
        <a:gradFill rotWithShape="0">
          <a:gsLst>
            <a:gs pos="0">
              <a:schemeClr val="accent6">
                <a:shade val="80000"/>
                <a:hueOff val="0"/>
                <a:satOff val="0"/>
                <a:lumOff val="0"/>
                <a:alphaOff val="0"/>
                <a:tint val="60000"/>
                <a:lumMod val="104000"/>
              </a:schemeClr>
            </a:gs>
            <a:gs pos="100000">
              <a:schemeClr val="accent6">
                <a:shade val="80000"/>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Roles</a:t>
          </a:r>
        </a:p>
        <a:p>
          <a:pPr marL="228600" lvl="1" indent="-228600" algn="l" defTabSz="889000">
            <a:lnSpc>
              <a:spcPct val="90000"/>
            </a:lnSpc>
            <a:spcBef>
              <a:spcPct val="0"/>
            </a:spcBef>
            <a:spcAft>
              <a:spcPct val="15000"/>
            </a:spcAft>
            <a:buChar char="•"/>
          </a:pPr>
          <a:r>
            <a:rPr lang="en-PH" sz="2000" kern="1200" dirty="0"/>
            <a:t>Product Owners</a:t>
          </a:r>
        </a:p>
        <a:p>
          <a:pPr marL="228600" lvl="1" indent="-228600" algn="l" defTabSz="889000">
            <a:lnSpc>
              <a:spcPct val="90000"/>
            </a:lnSpc>
            <a:spcBef>
              <a:spcPct val="0"/>
            </a:spcBef>
            <a:spcAft>
              <a:spcPct val="15000"/>
            </a:spcAft>
            <a:buChar char="•"/>
          </a:pPr>
          <a:r>
            <a:rPr lang="en-PH" sz="2000" kern="1200" dirty="0"/>
            <a:t>Scrum Master</a:t>
          </a:r>
        </a:p>
        <a:p>
          <a:pPr marL="228600" lvl="1" indent="-228600" algn="l" defTabSz="889000">
            <a:lnSpc>
              <a:spcPct val="90000"/>
            </a:lnSpc>
            <a:spcBef>
              <a:spcPct val="0"/>
            </a:spcBef>
            <a:spcAft>
              <a:spcPct val="15000"/>
            </a:spcAft>
            <a:buChar char="•"/>
          </a:pPr>
          <a:r>
            <a:rPr lang="en-PH" sz="2000" kern="1200" dirty="0"/>
            <a:t>Team</a:t>
          </a:r>
        </a:p>
      </dsp:txBody>
      <dsp:txXfrm>
        <a:off x="40632" y="40632"/>
        <a:ext cx="6941626" cy="1306011"/>
      </dsp:txXfrm>
    </dsp:sp>
    <dsp:sp modelId="{BA7E2AAF-5FEA-4165-91B9-43B054C65E56}">
      <dsp:nvSpPr>
        <dsp:cNvPr id="0" name=""/>
        <dsp:cNvSpPr/>
      </dsp:nvSpPr>
      <dsp:spPr>
        <a:xfrm>
          <a:off x="744582" y="1618488"/>
          <a:ext cx="8438605" cy="1387275"/>
        </a:xfrm>
        <a:prstGeom prst="roundRect">
          <a:avLst>
            <a:gd name="adj" fmla="val 10000"/>
          </a:avLst>
        </a:prstGeom>
        <a:gradFill rotWithShape="0">
          <a:gsLst>
            <a:gs pos="0">
              <a:schemeClr val="accent6">
                <a:shade val="80000"/>
                <a:hueOff val="-119711"/>
                <a:satOff val="4786"/>
                <a:lumOff val="10523"/>
                <a:alphaOff val="0"/>
                <a:tint val="60000"/>
                <a:lumMod val="104000"/>
              </a:schemeClr>
            </a:gs>
            <a:gs pos="100000">
              <a:schemeClr val="accent6">
                <a:shade val="80000"/>
                <a:hueOff val="-119711"/>
                <a:satOff val="4786"/>
                <a:lumOff val="10523"/>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Ceremonies</a:t>
          </a:r>
        </a:p>
        <a:p>
          <a:pPr marL="171450" lvl="1" indent="-171450" algn="l" defTabSz="800100">
            <a:lnSpc>
              <a:spcPct val="90000"/>
            </a:lnSpc>
            <a:spcBef>
              <a:spcPct val="0"/>
            </a:spcBef>
            <a:spcAft>
              <a:spcPct val="15000"/>
            </a:spcAft>
            <a:buChar char="•"/>
          </a:pPr>
          <a:r>
            <a:rPr lang="en-PH" sz="1800" kern="1200" dirty="0"/>
            <a:t>Sprint Planning</a:t>
          </a:r>
        </a:p>
        <a:p>
          <a:pPr marL="171450" lvl="1" indent="-171450" algn="l" defTabSz="800100">
            <a:lnSpc>
              <a:spcPct val="90000"/>
            </a:lnSpc>
            <a:spcBef>
              <a:spcPct val="0"/>
            </a:spcBef>
            <a:spcAft>
              <a:spcPct val="15000"/>
            </a:spcAft>
            <a:buChar char="•"/>
          </a:pPr>
          <a:r>
            <a:rPr lang="en-PH" sz="1800" kern="1200" dirty="0"/>
            <a:t>Sprint Review</a:t>
          </a:r>
        </a:p>
        <a:p>
          <a:pPr marL="171450" lvl="1" indent="-171450" algn="l" defTabSz="800100">
            <a:lnSpc>
              <a:spcPct val="90000"/>
            </a:lnSpc>
            <a:spcBef>
              <a:spcPct val="0"/>
            </a:spcBef>
            <a:spcAft>
              <a:spcPct val="15000"/>
            </a:spcAft>
            <a:buChar char="•"/>
          </a:pPr>
          <a:r>
            <a:rPr lang="en-PH" sz="1800" kern="1200" dirty="0"/>
            <a:t>Sprint Retrospective</a:t>
          </a:r>
        </a:p>
        <a:p>
          <a:pPr marL="171450" lvl="1" indent="-171450" algn="l" defTabSz="800100">
            <a:lnSpc>
              <a:spcPct val="90000"/>
            </a:lnSpc>
            <a:spcBef>
              <a:spcPct val="0"/>
            </a:spcBef>
            <a:spcAft>
              <a:spcPct val="15000"/>
            </a:spcAft>
            <a:buChar char="•"/>
          </a:pPr>
          <a:r>
            <a:rPr lang="en-PH" sz="1800" kern="1200" dirty="0"/>
            <a:t>Daily Scrum Meeting</a:t>
          </a:r>
        </a:p>
      </dsp:txBody>
      <dsp:txXfrm>
        <a:off x="785214" y="1659120"/>
        <a:ext cx="6711029" cy="1306011"/>
      </dsp:txXfrm>
    </dsp:sp>
    <dsp:sp modelId="{D11BA2C6-5ECE-4CE3-8E7E-C6B9C58B5DC9}">
      <dsp:nvSpPr>
        <dsp:cNvPr id="0" name=""/>
        <dsp:cNvSpPr/>
      </dsp:nvSpPr>
      <dsp:spPr>
        <a:xfrm>
          <a:off x="1489165" y="3236976"/>
          <a:ext cx="8438605" cy="1387275"/>
        </a:xfrm>
        <a:prstGeom prst="roundRect">
          <a:avLst>
            <a:gd name="adj" fmla="val 10000"/>
          </a:avLst>
        </a:prstGeom>
        <a:gradFill rotWithShape="0">
          <a:gsLst>
            <a:gs pos="0">
              <a:schemeClr val="accent6">
                <a:shade val="80000"/>
                <a:hueOff val="-239421"/>
                <a:satOff val="9571"/>
                <a:lumOff val="21046"/>
                <a:alphaOff val="0"/>
                <a:tint val="60000"/>
                <a:lumMod val="104000"/>
              </a:schemeClr>
            </a:gs>
            <a:gs pos="100000">
              <a:schemeClr val="accent6">
                <a:shade val="80000"/>
                <a:hueOff val="-239421"/>
                <a:satOff val="9571"/>
                <a:lumOff val="21046"/>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Artifacts</a:t>
          </a:r>
        </a:p>
        <a:p>
          <a:pPr marL="228600" lvl="1" indent="-228600" algn="l" defTabSz="889000">
            <a:lnSpc>
              <a:spcPct val="90000"/>
            </a:lnSpc>
            <a:spcBef>
              <a:spcPct val="0"/>
            </a:spcBef>
            <a:spcAft>
              <a:spcPct val="15000"/>
            </a:spcAft>
            <a:buChar char="•"/>
          </a:pPr>
          <a:r>
            <a:rPr lang="en-PH" sz="2000" kern="1200" dirty="0"/>
            <a:t>Product backlog</a:t>
          </a:r>
        </a:p>
        <a:p>
          <a:pPr marL="228600" lvl="1" indent="-228600" algn="l" defTabSz="889000">
            <a:lnSpc>
              <a:spcPct val="90000"/>
            </a:lnSpc>
            <a:spcBef>
              <a:spcPct val="0"/>
            </a:spcBef>
            <a:spcAft>
              <a:spcPct val="15000"/>
            </a:spcAft>
            <a:buChar char="•"/>
          </a:pPr>
          <a:r>
            <a:rPr lang="en-PH" sz="2000" kern="1200" dirty="0"/>
            <a:t>Sprint backlog</a:t>
          </a:r>
        </a:p>
        <a:p>
          <a:pPr marL="228600" lvl="1" indent="-228600" algn="l" defTabSz="889000">
            <a:lnSpc>
              <a:spcPct val="90000"/>
            </a:lnSpc>
            <a:spcBef>
              <a:spcPct val="0"/>
            </a:spcBef>
            <a:spcAft>
              <a:spcPct val="15000"/>
            </a:spcAft>
            <a:buChar char="•"/>
          </a:pPr>
          <a:r>
            <a:rPr lang="en-PH" sz="2000" kern="1200" dirty="0"/>
            <a:t>Burndown Charts</a:t>
          </a:r>
        </a:p>
      </dsp:txBody>
      <dsp:txXfrm>
        <a:off x="1529797" y="3277608"/>
        <a:ext cx="6711029" cy="1306011"/>
      </dsp:txXfrm>
    </dsp:sp>
    <dsp:sp modelId="{F53943FE-81B3-4ECD-B5E7-F9D9B49F874B}">
      <dsp:nvSpPr>
        <dsp:cNvPr id="0" name=""/>
        <dsp:cNvSpPr/>
      </dsp:nvSpPr>
      <dsp:spPr>
        <a:xfrm>
          <a:off x="7536876" y="105201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PH" sz="3600" kern="1200"/>
        </a:p>
      </dsp:txBody>
      <dsp:txXfrm>
        <a:off x="7739765" y="1052017"/>
        <a:ext cx="495951" cy="678551"/>
      </dsp:txXfrm>
    </dsp:sp>
    <dsp:sp modelId="{5D613A76-AB05-4F89-93F4-14003A9DA57B}">
      <dsp:nvSpPr>
        <dsp:cNvPr id="0" name=""/>
        <dsp:cNvSpPr/>
      </dsp:nvSpPr>
      <dsp:spPr>
        <a:xfrm>
          <a:off x="8281459" y="266125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PH" sz="3600" kern="1200"/>
        </a:p>
      </dsp:txBody>
      <dsp:txXfrm>
        <a:off x="8484348" y="2661257"/>
        <a:ext cx="495951" cy="67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1924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0767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496101"/>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053655" y="55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553"/>
        <a:ext cx="5845018" cy="495548"/>
      </dsp:txXfrm>
    </dsp:sp>
    <dsp:sp modelId="{08416E18-02BE-402A-A1EB-33371A15470E}">
      <dsp:nvSpPr>
        <dsp:cNvPr id="0" name=""/>
        <dsp:cNvSpPr/>
      </dsp:nvSpPr>
      <dsp:spPr>
        <a:xfrm>
          <a:off x="0" y="553"/>
          <a:ext cx="2053655" cy="495548"/>
        </a:xfrm>
        <a:prstGeom prst="round2SameRect">
          <a:avLst>
            <a:gd name="adj1" fmla="val 16670"/>
            <a:gd name="adj2" fmla="val 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Who</a:t>
          </a:r>
        </a:p>
      </dsp:txBody>
      <dsp:txXfrm>
        <a:off x="24195" y="24748"/>
        <a:ext cx="2005265" cy="471353"/>
      </dsp:txXfrm>
    </dsp:sp>
    <dsp:sp modelId="{C1313479-4F90-4BC4-A99A-A201F58A7920}">
      <dsp:nvSpPr>
        <dsp:cNvPr id="0" name=""/>
        <dsp:cNvSpPr/>
      </dsp:nvSpPr>
      <dsp:spPr>
        <a:xfrm>
          <a:off x="0" y="496101"/>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Char char="•"/>
          </a:pPr>
          <a:r>
            <a:rPr lang="en-PH" sz="2000" kern="1200" dirty="0"/>
            <a:t>Scrum Masters</a:t>
          </a:r>
        </a:p>
        <a:p>
          <a:pPr marL="228600" lvl="1" indent="-228600" algn="l" defTabSz="889000">
            <a:lnSpc>
              <a:spcPct val="90000"/>
            </a:lnSpc>
            <a:spcBef>
              <a:spcPct val="0"/>
            </a:spcBef>
            <a:spcAft>
              <a:spcPct val="15000"/>
            </a:spcAft>
            <a:buChar char="•"/>
          </a:pPr>
          <a:r>
            <a:rPr lang="en-PH" sz="2000" kern="1200" dirty="0"/>
            <a:t>Product Owner</a:t>
          </a:r>
        </a:p>
      </dsp:txBody>
      <dsp:txXfrm>
        <a:off x="0" y="496101"/>
        <a:ext cx="7898674" cy="991245"/>
      </dsp:txXfrm>
    </dsp:sp>
    <dsp:sp modelId="{9A5E969A-4FB1-4B33-8227-DB5E45FB1C82}">
      <dsp:nvSpPr>
        <dsp:cNvPr id="0" name=""/>
        <dsp:cNvSpPr/>
      </dsp:nvSpPr>
      <dsp:spPr>
        <a:xfrm>
          <a:off x="2053655" y="151212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1512123"/>
        <a:ext cx="5845018" cy="495548"/>
      </dsp:txXfrm>
    </dsp:sp>
    <dsp:sp modelId="{899E9B83-473A-4C05-9A55-C169391BFB62}">
      <dsp:nvSpPr>
        <dsp:cNvPr id="0" name=""/>
        <dsp:cNvSpPr/>
      </dsp:nvSpPr>
      <dsp:spPr>
        <a:xfrm>
          <a:off x="0" y="1512123"/>
          <a:ext cx="2053655" cy="495548"/>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PH" sz="2700" kern="1200" dirty="0"/>
            <a:t>Agenda</a:t>
          </a:r>
        </a:p>
      </dsp:txBody>
      <dsp:txXfrm>
        <a:off x="24195" y="1536318"/>
        <a:ext cx="2005265" cy="471353"/>
      </dsp:txXfrm>
    </dsp:sp>
    <dsp:sp modelId="{5C6507CB-90A1-45EE-B749-BCCDED9693D5}">
      <dsp:nvSpPr>
        <dsp:cNvPr id="0" name=""/>
        <dsp:cNvSpPr/>
      </dsp:nvSpPr>
      <dsp:spPr>
        <a:xfrm>
          <a:off x="0" y="200767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a:t>Discuss Top Priority Product</a:t>
          </a:r>
        </a:p>
        <a:p>
          <a:pPr marL="171450" lvl="1" indent="-171450" algn="l" defTabSz="844550">
            <a:lnSpc>
              <a:spcPct val="90000"/>
            </a:lnSpc>
            <a:spcBef>
              <a:spcPct val="0"/>
            </a:spcBef>
            <a:spcAft>
              <a:spcPct val="15000"/>
            </a:spcAft>
            <a:buChar char="•"/>
          </a:pPr>
          <a:r>
            <a:rPr lang="en-PH" sz="1900" kern="1200" dirty="0"/>
            <a:t>Scrum Masters selects which to do</a:t>
          </a:r>
        </a:p>
      </dsp:txBody>
      <dsp:txXfrm>
        <a:off x="0" y="2007672"/>
        <a:ext cx="7898674" cy="991245"/>
      </dsp:txXfrm>
    </dsp:sp>
    <dsp:sp modelId="{1A2DB35D-42EB-4CA1-AF2F-19ACBCDDD144}">
      <dsp:nvSpPr>
        <dsp:cNvPr id="0" name=""/>
        <dsp:cNvSpPr/>
      </dsp:nvSpPr>
      <dsp:spPr>
        <a:xfrm>
          <a:off x="2053655" y="3023694"/>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3023694"/>
        <a:ext cx="5845018" cy="495548"/>
      </dsp:txXfrm>
    </dsp:sp>
    <dsp:sp modelId="{6FEB1C7A-ECB8-4A6E-A971-3DB5D34DB0A7}">
      <dsp:nvSpPr>
        <dsp:cNvPr id="0" name=""/>
        <dsp:cNvSpPr/>
      </dsp:nvSpPr>
      <dsp:spPr>
        <a:xfrm>
          <a:off x="0" y="3023694"/>
          <a:ext cx="2053655" cy="495548"/>
        </a:xfrm>
        <a:prstGeom prst="round2SameRect">
          <a:avLst>
            <a:gd name="adj1" fmla="val 16670"/>
            <a:gd name="adj2" fmla="val 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Why</a:t>
          </a:r>
        </a:p>
      </dsp:txBody>
      <dsp:txXfrm>
        <a:off x="24195" y="3047889"/>
        <a:ext cx="2005265" cy="471353"/>
      </dsp:txXfrm>
    </dsp:sp>
    <dsp:sp modelId="{50C7C42B-350B-4C8E-9E98-EFC0DE31450D}">
      <dsp:nvSpPr>
        <dsp:cNvPr id="0" name=""/>
        <dsp:cNvSpPr/>
      </dsp:nvSpPr>
      <dsp:spPr>
        <a:xfrm>
          <a:off x="0" y="351924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Char char="•"/>
          </a:pPr>
          <a:r>
            <a:rPr lang="en-PH" sz="2000" kern="1200" dirty="0"/>
            <a:t>Know what will be worked on</a:t>
          </a:r>
        </a:p>
        <a:p>
          <a:pPr marL="228600" lvl="1" indent="-228600" algn="l" defTabSz="889000">
            <a:lnSpc>
              <a:spcPct val="90000"/>
            </a:lnSpc>
            <a:spcBef>
              <a:spcPct val="0"/>
            </a:spcBef>
            <a:spcAft>
              <a:spcPct val="15000"/>
            </a:spcAft>
            <a:buChar char="•"/>
          </a:pPr>
          <a:r>
            <a:rPr lang="en-PH" sz="2000" kern="1200" dirty="0"/>
            <a:t>Understand it enough to do it</a:t>
          </a:r>
        </a:p>
      </dsp:txBody>
      <dsp:txXfrm>
        <a:off x="0" y="3519242"/>
        <a:ext cx="7898674" cy="991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1924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0767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496101"/>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053655" y="55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553"/>
        <a:ext cx="5845018" cy="495548"/>
      </dsp:txXfrm>
    </dsp:sp>
    <dsp:sp modelId="{08416E18-02BE-402A-A1EB-33371A15470E}">
      <dsp:nvSpPr>
        <dsp:cNvPr id="0" name=""/>
        <dsp:cNvSpPr/>
      </dsp:nvSpPr>
      <dsp:spPr>
        <a:xfrm>
          <a:off x="0" y="553"/>
          <a:ext cx="2053655" cy="495548"/>
        </a:xfrm>
        <a:prstGeom prst="round2SameRect">
          <a:avLst>
            <a:gd name="adj1" fmla="val 16670"/>
            <a:gd name="adj2" fmla="val 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Who</a:t>
          </a:r>
        </a:p>
      </dsp:txBody>
      <dsp:txXfrm>
        <a:off x="24195" y="24748"/>
        <a:ext cx="2005265" cy="471353"/>
      </dsp:txXfrm>
    </dsp:sp>
    <dsp:sp modelId="{C1313479-4F90-4BC4-A99A-A201F58A7920}">
      <dsp:nvSpPr>
        <dsp:cNvPr id="0" name=""/>
        <dsp:cNvSpPr/>
      </dsp:nvSpPr>
      <dsp:spPr>
        <a:xfrm>
          <a:off x="0" y="496101"/>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a:t>Scrum Master</a:t>
          </a:r>
        </a:p>
        <a:p>
          <a:pPr marL="171450" lvl="1" indent="-171450" algn="l" defTabSz="844550">
            <a:lnSpc>
              <a:spcPct val="90000"/>
            </a:lnSpc>
            <a:spcBef>
              <a:spcPct val="0"/>
            </a:spcBef>
            <a:spcAft>
              <a:spcPct val="15000"/>
            </a:spcAft>
            <a:buChar char="•"/>
          </a:pPr>
          <a:r>
            <a:rPr lang="en-PH" sz="1900" kern="1200" dirty="0"/>
            <a:t>Product Owner</a:t>
          </a:r>
        </a:p>
        <a:p>
          <a:pPr marL="171450" lvl="1" indent="-171450" algn="l" defTabSz="844550">
            <a:lnSpc>
              <a:spcPct val="90000"/>
            </a:lnSpc>
            <a:spcBef>
              <a:spcPct val="0"/>
            </a:spcBef>
            <a:spcAft>
              <a:spcPct val="15000"/>
            </a:spcAft>
            <a:buChar char="•"/>
          </a:pPr>
          <a:r>
            <a:rPr lang="en-PH" sz="1900" kern="1200" dirty="0"/>
            <a:t>Development Team</a:t>
          </a:r>
        </a:p>
      </dsp:txBody>
      <dsp:txXfrm>
        <a:off x="0" y="496101"/>
        <a:ext cx="7898674" cy="991245"/>
      </dsp:txXfrm>
    </dsp:sp>
    <dsp:sp modelId="{9A5E969A-4FB1-4B33-8227-DB5E45FB1C82}">
      <dsp:nvSpPr>
        <dsp:cNvPr id="0" name=""/>
        <dsp:cNvSpPr/>
      </dsp:nvSpPr>
      <dsp:spPr>
        <a:xfrm>
          <a:off x="2053655" y="151212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1512123"/>
        <a:ext cx="5845018" cy="495548"/>
      </dsp:txXfrm>
    </dsp:sp>
    <dsp:sp modelId="{899E9B83-473A-4C05-9A55-C169391BFB62}">
      <dsp:nvSpPr>
        <dsp:cNvPr id="0" name=""/>
        <dsp:cNvSpPr/>
      </dsp:nvSpPr>
      <dsp:spPr>
        <a:xfrm>
          <a:off x="0" y="1512123"/>
          <a:ext cx="2053655" cy="495548"/>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PH" sz="2700" kern="1200" dirty="0"/>
            <a:t>Agenda</a:t>
          </a:r>
        </a:p>
      </dsp:txBody>
      <dsp:txXfrm>
        <a:off x="24195" y="1536318"/>
        <a:ext cx="2005265" cy="471353"/>
      </dsp:txXfrm>
    </dsp:sp>
    <dsp:sp modelId="{5C6507CB-90A1-45EE-B749-BCCDED9693D5}">
      <dsp:nvSpPr>
        <dsp:cNvPr id="0" name=""/>
        <dsp:cNvSpPr/>
      </dsp:nvSpPr>
      <dsp:spPr>
        <a:xfrm>
          <a:off x="0" y="200767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a:t>Discuss Top Priority Product</a:t>
          </a:r>
        </a:p>
        <a:p>
          <a:pPr marL="171450" lvl="1" indent="-171450" algn="l" defTabSz="844550">
            <a:lnSpc>
              <a:spcPct val="90000"/>
            </a:lnSpc>
            <a:spcBef>
              <a:spcPct val="0"/>
            </a:spcBef>
            <a:spcAft>
              <a:spcPct val="15000"/>
            </a:spcAft>
            <a:buChar char="•"/>
          </a:pPr>
          <a:r>
            <a:rPr lang="en-PH" sz="1900" kern="1200" dirty="0"/>
            <a:t>Development team selects which to do</a:t>
          </a:r>
        </a:p>
      </dsp:txBody>
      <dsp:txXfrm>
        <a:off x="0" y="2007672"/>
        <a:ext cx="7898674" cy="991245"/>
      </dsp:txXfrm>
    </dsp:sp>
    <dsp:sp modelId="{1A2DB35D-42EB-4CA1-AF2F-19ACBCDDD144}">
      <dsp:nvSpPr>
        <dsp:cNvPr id="0" name=""/>
        <dsp:cNvSpPr/>
      </dsp:nvSpPr>
      <dsp:spPr>
        <a:xfrm>
          <a:off x="2053655" y="3023694"/>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3023694"/>
        <a:ext cx="5845018" cy="495548"/>
      </dsp:txXfrm>
    </dsp:sp>
    <dsp:sp modelId="{6FEB1C7A-ECB8-4A6E-A971-3DB5D34DB0A7}">
      <dsp:nvSpPr>
        <dsp:cNvPr id="0" name=""/>
        <dsp:cNvSpPr/>
      </dsp:nvSpPr>
      <dsp:spPr>
        <a:xfrm>
          <a:off x="0" y="3023694"/>
          <a:ext cx="2053655" cy="495548"/>
        </a:xfrm>
        <a:prstGeom prst="round2SameRect">
          <a:avLst>
            <a:gd name="adj1" fmla="val 16670"/>
            <a:gd name="adj2" fmla="val 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Why</a:t>
          </a:r>
        </a:p>
      </dsp:txBody>
      <dsp:txXfrm>
        <a:off x="24195" y="3047889"/>
        <a:ext cx="2005265" cy="471353"/>
      </dsp:txXfrm>
    </dsp:sp>
    <dsp:sp modelId="{50C7C42B-350B-4C8E-9E98-EFC0DE31450D}">
      <dsp:nvSpPr>
        <dsp:cNvPr id="0" name=""/>
        <dsp:cNvSpPr/>
      </dsp:nvSpPr>
      <dsp:spPr>
        <a:xfrm>
          <a:off x="0" y="351924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a:t>Know what will be worked on</a:t>
          </a:r>
        </a:p>
        <a:p>
          <a:pPr marL="171450" lvl="1" indent="-171450" algn="l" defTabSz="844550">
            <a:lnSpc>
              <a:spcPct val="90000"/>
            </a:lnSpc>
            <a:spcBef>
              <a:spcPct val="0"/>
            </a:spcBef>
            <a:spcAft>
              <a:spcPct val="15000"/>
            </a:spcAft>
            <a:buChar char="•"/>
          </a:pPr>
          <a:r>
            <a:rPr lang="en-PH" sz="1900" kern="1200" dirty="0"/>
            <a:t>Understand it enough to do it</a:t>
          </a:r>
        </a:p>
      </dsp:txBody>
      <dsp:txXfrm>
        <a:off x="0" y="3519242"/>
        <a:ext cx="7898674" cy="991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F60ED-D780-4DE7-9178-018745AC481D}">
      <dsp:nvSpPr>
        <dsp:cNvPr id="0" name=""/>
        <dsp:cNvSpPr/>
      </dsp:nvSpPr>
      <dsp:spPr>
        <a:xfrm rot="5400000">
          <a:off x="2540019" y="1049749"/>
          <a:ext cx="930084" cy="1058868"/>
        </a:xfrm>
        <a:prstGeom prst="bentUpArrow">
          <a:avLst>
            <a:gd name="adj1" fmla="val 32840"/>
            <a:gd name="adj2" fmla="val 25000"/>
            <a:gd name="adj3" fmla="val 35780"/>
          </a:avLst>
        </a:prstGeom>
        <a:solidFill>
          <a:schemeClr val="accent5">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6BA9DA-1328-4CC5-8FD2-00EC96ABD840}">
      <dsp:nvSpPr>
        <dsp:cNvPr id="0" name=""/>
        <dsp:cNvSpPr/>
      </dsp:nvSpPr>
      <dsp:spPr>
        <a:xfrm>
          <a:off x="2293603" y="18731"/>
          <a:ext cx="1565715" cy="1095950"/>
        </a:xfrm>
        <a:prstGeom prst="roundRect">
          <a:avLst>
            <a:gd name="adj" fmla="val 1667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What did you do?</a:t>
          </a:r>
        </a:p>
      </dsp:txBody>
      <dsp:txXfrm>
        <a:off x="2347112" y="72240"/>
        <a:ext cx="1458697" cy="988932"/>
      </dsp:txXfrm>
    </dsp:sp>
    <dsp:sp modelId="{02984D8A-6814-4779-BC83-DFC1C1B21F01}">
      <dsp:nvSpPr>
        <dsp:cNvPr id="0" name=""/>
        <dsp:cNvSpPr/>
      </dsp:nvSpPr>
      <dsp:spPr>
        <a:xfrm>
          <a:off x="3859318" y="123255"/>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FA346E47-EF59-43C4-A38C-B301DDB038E9}">
      <dsp:nvSpPr>
        <dsp:cNvPr id="0" name=""/>
        <dsp:cNvSpPr/>
      </dsp:nvSpPr>
      <dsp:spPr>
        <a:xfrm rot="5400000">
          <a:off x="3838163" y="2301866"/>
          <a:ext cx="930084" cy="1058868"/>
        </a:xfrm>
        <a:prstGeom prst="bentUpArrow">
          <a:avLst>
            <a:gd name="adj1" fmla="val 32840"/>
            <a:gd name="adj2" fmla="val 25000"/>
            <a:gd name="adj3" fmla="val 35780"/>
          </a:avLst>
        </a:prstGeom>
        <a:solidFill>
          <a:schemeClr val="accent5">
            <a:tint val="50000"/>
            <a:hueOff val="-4559672"/>
            <a:satOff val="4356"/>
            <a:lumOff val="108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562EE-A2E5-41BE-A00A-5C4A369C48DE}">
      <dsp:nvSpPr>
        <dsp:cNvPr id="0" name=""/>
        <dsp:cNvSpPr/>
      </dsp:nvSpPr>
      <dsp:spPr>
        <a:xfrm>
          <a:off x="3591747" y="1249844"/>
          <a:ext cx="1565715" cy="1137957"/>
        </a:xfrm>
        <a:prstGeom prst="roundRect">
          <a:avLst>
            <a:gd name="adj" fmla="val 16670"/>
          </a:avLst>
        </a:prstGeom>
        <a:solidFill>
          <a:schemeClr val="accent5">
            <a:hueOff val="-1857811"/>
            <a:satOff val="1829"/>
            <a:lumOff val="411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What will you do today?</a:t>
          </a:r>
        </a:p>
      </dsp:txBody>
      <dsp:txXfrm>
        <a:off x="3647307" y="1305404"/>
        <a:ext cx="1454595" cy="1026837"/>
      </dsp:txXfrm>
    </dsp:sp>
    <dsp:sp modelId="{24710612-89B0-4DBC-8840-60D4B2B0C60B}">
      <dsp:nvSpPr>
        <dsp:cNvPr id="0" name=""/>
        <dsp:cNvSpPr/>
      </dsp:nvSpPr>
      <dsp:spPr>
        <a:xfrm>
          <a:off x="5157463" y="1375372"/>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0D447365-ABC1-417A-91E0-1828CAFEF844}">
      <dsp:nvSpPr>
        <dsp:cNvPr id="0" name=""/>
        <dsp:cNvSpPr/>
      </dsp:nvSpPr>
      <dsp:spPr>
        <a:xfrm>
          <a:off x="4889892" y="2501962"/>
          <a:ext cx="1565715" cy="1095950"/>
        </a:xfrm>
        <a:prstGeom prst="roundRect">
          <a:avLst>
            <a:gd name="adj" fmla="val 16670"/>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Is anything in your way?</a:t>
          </a:r>
        </a:p>
      </dsp:txBody>
      <dsp:txXfrm>
        <a:off x="4943401" y="2555471"/>
        <a:ext cx="1458697" cy="9889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24C1B-23CE-4909-8211-F174BCA604FE}">
      <dsp:nvSpPr>
        <dsp:cNvPr id="0" name=""/>
        <dsp:cNvSpPr/>
      </dsp:nvSpPr>
      <dsp:spPr>
        <a:xfrm>
          <a:off x="0" y="38349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4E92F5-275E-40AA-B02B-1ACE56AA066D}">
      <dsp:nvSpPr>
        <dsp:cNvPr id="0" name=""/>
        <dsp:cNvSpPr/>
      </dsp:nvSpPr>
      <dsp:spPr>
        <a:xfrm>
          <a:off x="291156" y="2925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Start Doing</a:t>
          </a:r>
        </a:p>
      </dsp:txBody>
      <dsp:txXfrm>
        <a:off x="325741" y="63843"/>
        <a:ext cx="4007022" cy="639310"/>
      </dsp:txXfrm>
    </dsp:sp>
    <dsp:sp modelId="{60DE78FA-799A-45E4-8876-AE4F8531F398}">
      <dsp:nvSpPr>
        <dsp:cNvPr id="0" name=""/>
        <dsp:cNvSpPr/>
      </dsp:nvSpPr>
      <dsp:spPr>
        <a:xfrm>
          <a:off x="0" y="147213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8B246-4282-4492-A594-FCD22CEDC79D}">
      <dsp:nvSpPr>
        <dsp:cNvPr id="0" name=""/>
        <dsp:cNvSpPr/>
      </dsp:nvSpPr>
      <dsp:spPr>
        <a:xfrm>
          <a:off x="291156" y="111789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Stop Doing</a:t>
          </a:r>
        </a:p>
      </dsp:txBody>
      <dsp:txXfrm>
        <a:off x="325741" y="1152483"/>
        <a:ext cx="4007022" cy="639310"/>
      </dsp:txXfrm>
    </dsp:sp>
    <dsp:sp modelId="{B1B78756-200C-464F-8E52-42AC9B613C4C}">
      <dsp:nvSpPr>
        <dsp:cNvPr id="0" name=""/>
        <dsp:cNvSpPr/>
      </dsp:nvSpPr>
      <dsp:spPr>
        <a:xfrm>
          <a:off x="0" y="2560777"/>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641E1-5AB3-4190-9849-38AD4A52B29C}">
      <dsp:nvSpPr>
        <dsp:cNvPr id="0" name=""/>
        <dsp:cNvSpPr/>
      </dsp:nvSpPr>
      <dsp:spPr>
        <a:xfrm>
          <a:off x="291156" y="220653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Continue Doing</a:t>
          </a:r>
        </a:p>
      </dsp:txBody>
      <dsp:txXfrm>
        <a:off x="325741" y="2241123"/>
        <a:ext cx="4007022"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474B8-9581-4505-AC8C-7CB6CB02511E}">
      <dsp:nvSpPr>
        <dsp:cNvPr id="0" name=""/>
        <dsp:cNvSpPr/>
      </dsp:nvSpPr>
      <dsp:spPr>
        <a:xfrm>
          <a:off x="1041744" y="414758"/>
          <a:ext cx="2447279" cy="1533327"/>
        </a:xfrm>
        <a:prstGeom prst="ellipse">
          <a:avLst/>
        </a:prstGeom>
        <a:solidFill>
          <a:schemeClr val="accent2">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PH" sz="1600" kern="1200" dirty="0"/>
            <a:t>A short statement of what the work will be focused on during the sprint.</a:t>
          </a:r>
        </a:p>
      </dsp:txBody>
      <dsp:txXfrm>
        <a:off x="1400140" y="639309"/>
        <a:ext cx="1730487" cy="1084225"/>
      </dsp:txXfrm>
    </dsp:sp>
    <dsp:sp modelId="{1D6E2FDA-367A-458B-9561-342A9E64E413}">
      <dsp:nvSpPr>
        <dsp:cNvPr id="0" name=""/>
        <dsp:cNvSpPr/>
      </dsp:nvSpPr>
      <dsp:spPr>
        <a:xfrm>
          <a:off x="1947820" y="1304002"/>
          <a:ext cx="2984581" cy="2799149"/>
        </a:xfrm>
        <a:prstGeom prst="ellipse">
          <a:avLst/>
        </a:prstGeom>
        <a:solidFill>
          <a:schemeClr val="accent3">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PH" sz="2000" kern="1200" dirty="0">
            <a:solidFill>
              <a:srgbClr val="FF0000"/>
            </a:solidFill>
          </a:endParaRPr>
        </a:p>
        <a:p>
          <a:pPr marL="0" lvl="0" indent="0" algn="ctr" defTabSz="889000">
            <a:lnSpc>
              <a:spcPct val="90000"/>
            </a:lnSpc>
            <a:spcBef>
              <a:spcPct val="0"/>
            </a:spcBef>
            <a:spcAft>
              <a:spcPct val="35000"/>
            </a:spcAft>
            <a:buNone/>
          </a:pPr>
          <a:r>
            <a:rPr lang="en-PH" sz="1600" kern="1200" dirty="0">
              <a:solidFill>
                <a:srgbClr val="FF0000"/>
              </a:solidFill>
            </a:rPr>
            <a:t>April Sprint:</a:t>
          </a:r>
        </a:p>
        <a:p>
          <a:pPr marL="0" lvl="0" indent="0" algn="ctr" defTabSz="889000">
            <a:lnSpc>
              <a:spcPct val="90000"/>
            </a:lnSpc>
            <a:spcBef>
              <a:spcPct val="0"/>
            </a:spcBef>
            <a:spcAft>
              <a:spcPct val="35000"/>
            </a:spcAft>
            <a:buNone/>
          </a:pPr>
          <a:r>
            <a:rPr lang="en-PH" sz="1600" kern="1200" dirty="0"/>
            <a:t>Version 8 Beta       </a:t>
          </a:r>
        </a:p>
        <a:p>
          <a:pPr marL="0" lvl="0" indent="0" algn="ctr" defTabSz="889000">
            <a:lnSpc>
              <a:spcPct val="90000"/>
            </a:lnSpc>
            <a:spcBef>
              <a:spcPct val="0"/>
            </a:spcBef>
            <a:spcAft>
              <a:spcPct val="35000"/>
            </a:spcAft>
            <a:buNone/>
          </a:pPr>
          <a:r>
            <a:rPr lang="en-PH" sz="1600" kern="1200" dirty="0"/>
            <a:t>Bug Fixing,</a:t>
          </a:r>
        </a:p>
        <a:p>
          <a:pPr marL="0" lvl="0" indent="0" algn="ctr" defTabSz="889000">
            <a:lnSpc>
              <a:spcPct val="90000"/>
            </a:lnSpc>
            <a:spcBef>
              <a:spcPct val="0"/>
            </a:spcBef>
            <a:spcAft>
              <a:spcPct val="35000"/>
            </a:spcAft>
            <a:buNone/>
          </a:pPr>
          <a:r>
            <a:rPr lang="en-PH" sz="1600" kern="1200" dirty="0" err="1"/>
            <a:t>Fekete</a:t>
          </a:r>
          <a:r>
            <a:rPr lang="en-PH" sz="1600" kern="1200" dirty="0"/>
            <a:t> License Manager Support</a:t>
          </a:r>
        </a:p>
      </dsp:txBody>
      <dsp:txXfrm>
        <a:off x="2384902" y="1713928"/>
        <a:ext cx="2110417" cy="1979297"/>
      </dsp:txXfrm>
    </dsp:sp>
    <dsp:sp modelId="{29C0A803-06D4-4A98-B720-9D05EB702E88}">
      <dsp:nvSpPr>
        <dsp:cNvPr id="0" name=""/>
        <dsp:cNvSpPr/>
      </dsp:nvSpPr>
      <dsp:spPr>
        <a:xfrm>
          <a:off x="3182769" y="-298716"/>
          <a:ext cx="2861359" cy="2960278"/>
        </a:xfrm>
        <a:prstGeom prst="ellipse">
          <a:avLst/>
        </a:prstGeom>
        <a:solidFill>
          <a:schemeClr val="accent4">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PH" sz="1400" kern="1200" dirty="0">
              <a:solidFill>
                <a:srgbClr val="FF0000"/>
              </a:solidFill>
            </a:rPr>
            <a:t>February Sprint:</a:t>
          </a:r>
        </a:p>
        <a:p>
          <a:pPr marL="0" lvl="0" indent="0" algn="ctr" defTabSz="622300">
            <a:lnSpc>
              <a:spcPct val="90000"/>
            </a:lnSpc>
            <a:spcBef>
              <a:spcPct val="0"/>
            </a:spcBef>
            <a:spcAft>
              <a:spcPct val="35000"/>
            </a:spcAft>
            <a:buNone/>
          </a:pPr>
          <a:r>
            <a:rPr lang="en-PH" sz="1400" kern="1200" dirty="0"/>
            <a:t>Upgrade patch 7.0.5</a:t>
          </a:r>
        </a:p>
        <a:p>
          <a:pPr marL="0" lvl="0" indent="0" algn="ctr" defTabSz="622300">
            <a:lnSpc>
              <a:spcPct val="90000"/>
            </a:lnSpc>
            <a:spcBef>
              <a:spcPct val="0"/>
            </a:spcBef>
            <a:spcAft>
              <a:spcPct val="35000"/>
            </a:spcAft>
            <a:buNone/>
          </a:pPr>
          <a:r>
            <a:rPr lang="en-PH" sz="1400" b="0" i="0" kern="1200" dirty="0"/>
            <a:t>Dongle Support, CLIMS, Bugs</a:t>
          </a:r>
          <a:endParaRPr lang="en-PH" sz="1400" kern="1200" dirty="0"/>
        </a:p>
      </dsp:txBody>
      <dsp:txXfrm>
        <a:off x="3601805" y="134807"/>
        <a:ext cx="2023287" cy="20932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4/15/2017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a:t>
            </a:r>
            <a:r>
              <a:rPr lang="en-PH" baseline="0" dirty="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a:t>
            </a:r>
            <a:r>
              <a:rPr lang="en-PH" baseline="0" dirty="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a:t>
            </a:r>
            <a:r>
              <a:rPr lang="en-PH" baseline="0" dirty="0"/>
              <a:t> be screenshot of </a:t>
            </a:r>
            <a:r>
              <a:rPr lang="en-PH" baseline="0" dirty="0" err="1"/>
              <a:t>Git</a:t>
            </a:r>
            <a:r>
              <a:rPr lang="en-PH" baseline="0" dirty="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common commands in version</a:t>
            </a:r>
            <a:r>
              <a:rPr lang="en-PH" baseline="0" dirty="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47</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a:t>
            </a:r>
            <a:r>
              <a:rPr lang="en-PH" baseline="0" dirty="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48</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49</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a:xfrm>
            <a:off x="5332412" y="5883275"/>
            <a:ext cx="4324044" cy="365125"/>
          </a:xfrm>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71774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15/04/2017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582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0098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47196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4029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8439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06446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0095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6165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951856" y="5867131"/>
            <a:ext cx="551167" cy="365125"/>
          </a:xfrm>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9288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15/04/2017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7762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B6E80-339A-4629-8279-03CD7828950D}" type="datetimeFigureOut">
              <a:rPr lang="en-PH" smtClean="0"/>
              <a:t>15/04/2017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9439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AB6E80-339A-4629-8279-03CD7828950D}" type="datetimeFigureOut">
              <a:rPr lang="en-PH" smtClean="0"/>
              <a:t>15/04/2017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5732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AB6E80-339A-4629-8279-03CD7828950D}" type="datetimeFigureOut">
              <a:rPr lang="en-PH" smtClean="0"/>
              <a:t>15/04/2017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2806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15/04/2017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70536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15/04/2017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89780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15/04/2017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7524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AB6E80-339A-4629-8279-03CD7828950D}" type="datetimeFigureOut">
              <a:rPr lang="en-PH" smtClean="0"/>
              <a:t>15/04/2017</a:t>
            </a:fld>
            <a:endParaRPr lang="en-PH"/>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3180543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normAutofit fontScale="90000"/>
          </a:bodyPr>
          <a:lstStyle/>
          <a:p>
            <a:r>
              <a:rPr lang="en-PH" dirty="0"/>
              <a:t>Agile Development</a:t>
            </a:r>
          </a:p>
        </p:txBody>
      </p:sp>
      <p:sp>
        <p:nvSpPr>
          <p:cNvPr id="3" name="TextBox 2"/>
          <p:cNvSpPr txBox="1"/>
          <p:nvPr/>
        </p:nvSpPr>
        <p:spPr>
          <a:xfrm>
            <a:off x="4411244" y="4401595"/>
            <a:ext cx="4852086" cy="646331"/>
          </a:xfrm>
          <a:prstGeom prst="rect">
            <a:avLst/>
          </a:prstGeom>
          <a:noFill/>
        </p:spPr>
        <p:txBody>
          <a:bodyPr wrap="square" rtlCol="0">
            <a:spAutoFit/>
          </a:bodyPr>
          <a:lstStyle/>
          <a:p>
            <a:r>
              <a:rPr lang="en-PH" dirty="0" err="1"/>
              <a:t>Cris</a:t>
            </a:r>
            <a:r>
              <a:rPr lang="en-PH" dirty="0"/>
              <a:t> Ann </a:t>
            </a:r>
            <a:r>
              <a:rPr lang="en-PH" dirty="0" err="1"/>
              <a:t>Rioflorido</a:t>
            </a:r>
            <a:endParaRPr lang="en-PH" dirty="0"/>
          </a:p>
          <a:p>
            <a:r>
              <a:rPr lang="en-PH" i="1" dirty="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a:t>Stephen Joe Cruz</a:t>
            </a:r>
          </a:p>
          <a:p>
            <a:pPr algn="just"/>
            <a:r>
              <a:rPr lang="en-PH" i="1" dirty="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18" y="124886"/>
            <a:ext cx="10018713" cy="1752599"/>
          </a:xfrm>
        </p:spPr>
        <p:txBody>
          <a:bodyPr/>
          <a:lstStyle/>
          <a:p>
            <a:r>
              <a:rPr lang="en-PH" dirty="0"/>
              <a:t>Sprints</a:t>
            </a:r>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767" y="0"/>
            <a:ext cx="10018713" cy="1752599"/>
          </a:xfrm>
        </p:spPr>
        <p:txBody>
          <a:bodyPr/>
          <a:lstStyle/>
          <a:p>
            <a:r>
              <a:rPr lang="en-PH" dirty="0"/>
              <a:t>Scrum 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898409"/>
              </p:ext>
            </p:extLst>
          </p:nvPr>
        </p:nvGraphicFramePr>
        <p:xfrm>
          <a:off x="1532708" y="1689463"/>
          <a:ext cx="9927771" cy="4624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43" y="-71846"/>
            <a:ext cx="10018713" cy="1752599"/>
          </a:xfrm>
        </p:spPr>
        <p:txBody>
          <a:bodyPr/>
          <a:lstStyle/>
          <a:p>
            <a:r>
              <a:rPr lang="en-PH" dirty="0"/>
              <a:t>Roles and Responsibilities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a:t>Product Owner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a:t>Scrum Master</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a:t>Development Team</a:t>
            </a:r>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a:t>Stakeholders</a:t>
            </a:r>
          </a:p>
        </p:txBody>
      </p:sp>
    </p:spTree>
    <p:extLst>
      <p:ext uri="{BB962C8B-B14F-4D97-AF65-F5344CB8AC3E}">
        <p14:creationId xmlns:p14="http://schemas.microsoft.com/office/powerpoint/2010/main" val="188836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Owner</a:t>
            </a:r>
          </a:p>
        </p:txBody>
      </p:sp>
      <p:sp>
        <p:nvSpPr>
          <p:cNvPr id="3" name="Content Placeholder 2"/>
          <p:cNvSpPr>
            <a:spLocks noGrp="1"/>
          </p:cNvSpPr>
          <p:nvPr>
            <p:ph idx="1"/>
          </p:nvPr>
        </p:nvSpPr>
        <p:spPr/>
        <p:txBody>
          <a:bodyPr/>
          <a:lstStyle/>
          <a:p>
            <a:r>
              <a:rPr lang="en-PH" dirty="0"/>
              <a:t> Define the features of the product </a:t>
            </a:r>
          </a:p>
          <a:p>
            <a:r>
              <a:rPr lang="en-PH" dirty="0"/>
              <a:t> Makes scope vs. schedule decisions </a:t>
            </a:r>
          </a:p>
          <a:p>
            <a:r>
              <a:rPr lang="en-PH" dirty="0"/>
              <a:t> Responsible for achieving financial goals of the project </a:t>
            </a:r>
          </a:p>
          <a:p>
            <a:r>
              <a:rPr lang="en-PH" dirty="0"/>
              <a:t> Prioritize the product backlog </a:t>
            </a:r>
          </a:p>
          <a:p>
            <a:r>
              <a:rPr lang="en-PH" dirty="0"/>
              <a:t> Adjust features and priority every sprint, as needed </a:t>
            </a:r>
          </a:p>
          <a:p>
            <a:r>
              <a:rPr lang="en-PH" dirty="0"/>
              <a:t> 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Scrum Master</a:t>
            </a:r>
          </a:p>
        </p:txBody>
      </p:sp>
      <p:sp>
        <p:nvSpPr>
          <p:cNvPr id="3" name="Content Placeholder 2"/>
          <p:cNvSpPr>
            <a:spLocks noGrp="1"/>
          </p:cNvSpPr>
          <p:nvPr>
            <p:ph idx="1"/>
          </p:nvPr>
        </p:nvSpPr>
        <p:spPr/>
        <p:txBody>
          <a:bodyPr/>
          <a:lstStyle/>
          <a:p>
            <a:r>
              <a:rPr lang="en-PH" dirty="0"/>
              <a:t>Responsible for enacting Scrum values and practices </a:t>
            </a:r>
          </a:p>
          <a:p>
            <a:r>
              <a:rPr lang="en-PH" dirty="0"/>
              <a:t> Removes impediments </a:t>
            </a:r>
          </a:p>
          <a:p>
            <a:r>
              <a:rPr lang="en-PH" dirty="0"/>
              <a:t> Coaches the team to their best possible performance </a:t>
            </a:r>
          </a:p>
          <a:p>
            <a:r>
              <a:rPr lang="en-PH" dirty="0"/>
              <a:t> Helps improve team productivity in any way possible </a:t>
            </a:r>
          </a:p>
          <a:p>
            <a:r>
              <a:rPr lang="en-PH" dirty="0"/>
              <a:t> Enable close cooperation across all roles and functions </a:t>
            </a:r>
          </a:p>
          <a:p>
            <a:r>
              <a:rPr lang="en-PH" dirty="0"/>
              <a:t> 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Development team</a:t>
            </a:r>
          </a:p>
        </p:txBody>
      </p:sp>
      <p:sp>
        <p:nvSpPr>
          <p:cNvPr id="3" name="Content Placeholder 2"/>
          <p:cNvSpPr>
            <a:spLocks noGrp="1"/>
          </p:cNvSpPr>
          <p:nvPr>
            <p:ph idx="1"/>
          </p:nvPr>
        </p:nvSpPr>
        <p:spPr/>
        <p:txBody>
          <a:bodyPr>
            <a:normAutofit fontScale="92500" lnSpcReduction="20000"/>
          </a:bodyPr>
          <a:lstStyle/>
          <a:p>
            <a:r>
              <a:rPr lang="en-PH" dirty="0"/>
              <a:t>Typically 5-9 people </a:t>
            </a:r>
          </a:p>
          <a:p>
            <a:r>
              <a:rPr lang="en-PH" dirty="0"/>
              <a:t> Cross-functional: </a:t>
            </a:r>
          </a:p>
          <a:p>
            <a:pPr lvl="1"/>
            <a:r>
              <a:rPr lang="en-PH" dirty="0"/>
              <a:t> Programmers, testers, user experience designers, etc. </a:t>
            </a:r>
          </a:p>
          <a:p>
            <a:r>
              <a:rPr lang="en-PH" dirty="0"/>
              <a:t> Members should be full-time </a:t>
            </a:r>
          </a:p>
          <a:p>
            <a:pPr lvl="1"/>
            <a:r>
              <a:rPr lang="en-PH" dirty="0"/>
              <a:t> May be exceptions (e.g., database administrator) </a:t>
            </a:r>
          </a:p>
          <a:p>
            <a:r>
              <a:rPr lang="en-PH" dirty="0"/>
              <a:t> Teams are self-organizing • </a:t>
            </a:r>
          </a:p>
          <a:p>
            <a:pPr lvl="1"/>
            <a:r>
              <a:rPr lang="en-PH" dirty="0"/>
              <a:t>Ideally, no titles but rarely a possibility •</a:t>
            </a:r>
          </a:p>
          <a:p>
            <a:r>
              <a:rPr lang="en-PH" dirty="0"/>
              <a:t> 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637" y="-98039"/>
            <a:ext cx="10018713" cy="1752599"/>
          </a:xfrm>
        </p:spPr>
        <p:txBody>
          <a:bodyPr/>
          <a:lstStyle/>
          <a:p>
            <a:r>
              <a:rPr lang="en-PH" dirty="0"/>
              <a:t>Ceremonies</a:t>
            </a:r>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a:t>Sprint Planning</a:t>
            </a:r>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a:t>Daily Scrum Meeting</a:t>
            </a:r>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a:t>Sprint Review</a:t>
            </a:r>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a:t>Sprint Retrospective</a:t>
            </a:r>
          </a:p>
        </p:txBody>
      </p:sp>
    </p:spTree>
    <p:extLst>
      <p:ext uri="{BB962C8B-B14F-4D97-AF65-F5344CB8AC3E}">
        <p14:creationId xmlns:p14="http://schemas.microsoft.com/office/powerpoint/2010/main" val="388788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Planning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3031506552"/>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Planning</a:t>
            </a:r>
          </a:p>
        </p:txBody>
      </p:sp>
      <p:sp>
        <p:nvSpPr>
          <p:cNvPr id="3" name="Content Placeholder 2"/>
          <p:cNvSpPr>
            <a:spLocks noGrp="1"/>
          </p:cNvSpPr>
          <p:nvPr>
            <p:ph idx="1"/>
          </p:nvPr>
        </p:nvSpPr>
        <p:spPr/>
        <p:txBody>
          <a:bodyPr/>
          <a:lstStyle/>
          <a:p>
            <a:r>
              <a:rPr lang="en-PH" dirty="0"/>
              <a:t>Scrum Masters selects items from the product backlog they can commit to completing </a:t>
            </a:r>
          </a:p>
          <a:p>
            <a:r>
              <a:rPr lang="en-PH" dirty="0"/>
              <a:t>Sprint backlog is created </a:t>
            </a:r>
          </a:p>
        </p:txBody>
      </p:sp>
    </p:spTree>
    <p:extLst>
      <p:ext uri="{BB962C8B-B14F-4D97-AF65-F5344CB8AC3E}">
        <p14:creationId xmlns:p14="http://schemas.microsoft.com/office/powerpoint/2010/main" val="337933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Startup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53227731"/>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06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Agile Development</a:t>
            </a:r>
          </a:p>
        </p:txBody>
      </p:sp>
      <p:sp>
        <p:nvSpPr>
          <p:cNvPr id="3" name="Content Placeholder 2"/>
          <p:cNvSpPr>
            <a:spLocks noGrp="1"/>
          </p:cNvSpPr>
          <p:nvPr>
            <p:ph idx="1"/>
          </p:nvPr>
        </p:nvSpPr>
        <p:spPr/>
        <p:txBody>
          <a:bodyPr/>
          <a:lstStyle/>
          <a:p>
            <a:pPr marL="0" indent="0" algn="just">
              <a:buNone/>
            </a:pPr>
            <a:r>
              <a:rPr lang="en-PH" dirty="0"/>
              <a:t>Agile development describes a set of principles of software development under which  requirements and solutions evolve through the collaborative effort of customer and development team.</a:t>
            </a:r>
          </a:p>
          <a:p>
            <a:endParaRPr lang="en-PH" dirty="0"/>
          </a:p>
        </p:txBody>
      </p:sp>
    </p:spTree>
    <p:extLst>
      <p:ext uri="{BB962C8B-B14F-4D97-AF65-F5344CB8AC3E}">
        <p14:creationId xmlns:p14="http://schemas.microsoft.com/office/powerpoint/2010/main" val="249717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Startup</a:t>
            </a:r>
          </a:p>
        </p:txBody>
      </p:sp>
      <p:sp>
        <p:nvSpPr>
          <p:cNvPr id="3" name="Content Placeholder 2"/>
          <p:cNvSpPr>
            <a:spLocks noGrp="1"/>
          </p:cNvSpPr>
          <p:nvPr>
            <p:ph idx="1"/>
          </p:nvPr>
        </p:nvSpPr>
        <p:spPr/>
        <p:txBody>
          <a:bodyPr/>
          <a:lstStyle/>
          <a:p>
            <a:r>
              <a:rPr lang="en-PH" dirty="0"/>
              <a:t>Tasks are identified and each is estimated (1-16 hours) </a:t>
            </a:r>
          </a:p>
          <a:p>
            <a:r>
              <a:rPr lang="en-PH" dirty="0"/>
              <a:t> Collaboratively, not done alone by the </a:t>
            </a:r>
            <a:r>
              <a:rPr lang="en-PH" dirty="0" err="1"/>
              <a:t>ScrumMaster</a:t>
            </a:r>
            <a:r>
              <a:rPr lang="en-PH" dirty="0"/>
              <a:t> </a:t>
            </a:r>
          </a:p>
          <a:p>
            <a:r>
              <a:rPr lang="en-PH" dirty="0"/>
              <a:t> High-level design is considered</a:t>
            </a:r>
          </a:p>
        </p:txBody>
      </p:sp>
    </p:spTree>
    <p:extLst>
      <p:ext uri="{BB962C8B-B14F-4D97-AF65-F5344CB8AC3E}">
        <p14:creationId xmlns:p14="http://schemas.microsoft.com/office/powerpoint/2010/main" val="2008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68" y="0"/>
            <a:ext cx="10018713" cy="1752599"/>
          </a:xfrm>
        </p:spPr>
        <p:txBody>
          <a:bodyPr/>
          <a:lstStyle/>
          <a:p>
            <a:r>
              <a:rPr lang="en-PH" dirty="0"/>
              <a:t>Sprint Focus</a:t>
            </a:r>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723" y="1652453"/>
            <a:ext cx="6342164" cy="39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145" y="232954"/>
            <a:ext cx="10018713" cy="1752599"/>
          </a:xfrm>
        </p:spPr>
        <p:txBody>
          <a:bodyPr/>
          <a:lstStyle/>
          <a:p>
            <a:r>
              <a:rPr lang="en-PH" dirty="0"/>
              <a:t>Sprint Backlog</a:t>
            </a:r>
          </a:p>
        </p:txBody>
      </p:sp>
      <p:pic>
        <p:nvPicPr>
          <p:cNvPr id="6" name="Content Placeholder 5"/>
          <p:cNvPicPr>
            <a:picLocks noGrp="1" noChangeAspect="1"/>
          </p:cNvPicPr>
          <p:nvPr>
            <p:ph idx="1"/>
          </p:nvPr>
        </p:nvPicPr>
        <p:blipFill>
          <a:blip r:embed="rId2"/>
          <a:stretch>
            <a:fillRect/>
          </a:stretch>
        </p:blipFill>
        <p:spPr>
          <a:xfrm>
            <a:off x="1527538" y="1876141"/>
            <a:ext cx="9826261" cy="2817780"/>
          </a:xfrm>
          <a:prstGeom prst="rect">
            <a:avLst/>
          </a:prstGeom>
        </p:spPr>
      </p:pic>
    </p:spTree>
    <p:extLst>
      <p:ext uri="{BB962C8B-B14F-4D97-AF65-F5344CB8AC3E}">
        <p14:creationId xmlns:p14="http://schemas.microsoft.com/office/powerpoint/2010/main" val="296147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6" y="617290"/>
            <a:ext cx="10018713" cy="1752599"/>
          </a:xfrm>
        </p:spPr>
        <p:txBody>
          <a:bodyPr/>
          <a:lstStyle/>
          <a:p>
            <a:r>
              <a:rPr lang="en-PH" dirty="0"/>
              <a:t>Daily Scrum Meeting</a:t>
            </a:r>
          </a:p>
        </p:txBody>
      </p:sp>
      <p:sp>
        <p:nvSpPr>
          <p:cNvPr id="3" name="Content Placeholder 2"/>
          <p:cNvSpPr>
            <a:spLocks noGrp="1"/>
          </p:cNvSpPr>
          <p:nvPr>
            <p:ph idx="1"/>
          </p:nvPr>
        </p:nvSpPr>
        <p:spPr/>
        <p:txBody>
          <a:bodyPr>
            <a:normAutofit fontScale="92500" lnSpcReduction="20000"/>
          </a:bodyPr>
          <a:lstStyle/>
          <a:p>
            <a:r>
              <a:rPr lang="en-PH" dirty="0"/>
              <a:t>Parameters </a:t>
            </a:r>
          </a:p>
          <a:p>
            <a:pPr lvl="1"/>
            <a:r>
              <a:rPr lang="en-PH" dirty="0"/>
              <a:t>Daily </a:t>
            </a:r>
          </a:p>
          <a:p>
            <a:pPr lvl="1"/>
            <a:r>
              <a:rPr lang="en-PH" dirty="0"/>
              <a:t>15-minutes </a:t>
            </a:r>
          </a:p>
          <a:p>
            <a:pPr lvl="1"/>
            <a:r>
              <a:rPr lang="en-PH" dirty="0"/>
              <a:t>Stand-up (optional)</a:t>
            </a:r>
          </a:p>
          <a:p>
            <a:r>
              <a:rPr lang="en-PH" dirty="0"/>
              <a:t> Not for problem solving </a:t>
            </a:r>
          </a:p>
          <a:p>
            <a:pPr lvl="1"/>
            <a:r>
              <a:rPr lang="en-PH" dirty="0"/>
              <a:t>Whole world is invited </a:t>
            </a:r>
          </a:p>
          <a:p>
            <a:pPr lvl="1"/>
            <a:r>
              <a:rPr lang="en-PH" dirty="0"/>
              <a:t> Only team members, </a:t>
            </a:r>
            <a:r>
              <a:rPr lang="en-PH" dirty="0" err="1"/>
              <a:t>ScrumMaster</a:t>
            </a:r>
            <a:r>
              <a:rPr lang="en-PH" dirty="0"/>
              <a:t>, product owner, can talk </a:t>
            </a:r>
          </a:p>
          <a:p>
            <a:r>
              <a:rPr lang="en-PH" dirty="0"/>
              <a:t> 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4245"/>
            <a:ext cx="10018713" cy="1752599"/>
          </a:xfrm>
        </p:spPr>
        <p:txBody>
          <a:bodyPr/>
          <a:lstStyle/>
          <a:p>
            <a:r>
              <a:rPr lang="en-PH" dirty="0"/>
              <a:t>Daily Scrum Meeting</a:t>
            </a:r>
          </a:p>
        </p:txBody>
      </p:sp>
      <p:sp>
        <p:nvSpPr>
          <p:cNvPr id="3" name="Content Placeholder 2"/>
          <p:cNvSpPr>
            <a:spLocks noGrp="1"/>
          </p:cNvSpPr>
          <p:nvPr>
            <p:ph idx="1"/>
          </p:nvPr>
        </p:nvSpPr>
        <p:spPr>
          <a:xfrm>
            <a:off x="1484311" y="982976"/>
            <a:ext cx="10018713" cy="3124201"/>
          </a:xfrm>
        </p:spPr>
        <p:txBody>
          <a:bodyPr/>
          <a:lstStyle/>
          <a:p>
            <a:r>
              <a:rPr lang="en-PH" dirty="0"/>
              <a:t>Everyone answers 3 questions</a:t>
            </a:r>
          </a:p>
          <a:p>
            <a:endParaRPr lang="en-PH" dirty="0"/>
          </a:p>
        </p:txBody>
      </p:sp>
      <p:graphicFrame>
        <p:nvGraphicFramePr>
          <p:cNvPr id="5" name="Diagram 4"/>
          <p:cNvGraphicFramePr/>
          <p:nvPr>
            <p:extLst>
              <p:ext uri="{D42A27DB-BD31-4B8C-83A1-F6EECF244321}">
                <p14:modId xmlns:p14="http://schemas.microsoft.com/office/powerpoint/2010/main" val="748486024"/>
              </p:ext>
            </p:extLst>
          </p:nvPr>
        </p:nvGraphicFramePr>
        <p:xfrm>
          <a:off x="0" y="2545076"/>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35272" y="2545077"/>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a:t>These are not status for the Scrum Master.</a:t>
            </a:r>
          </a:p>
          <a:p>
            <a:pPr marL="742950" lvl="1" indent="-285750">
              <a:buFont typeface="Arial" panose="020B0604020202020204" pitchFamily="34" charset="0"/>
              <a:buChar char="•"/>
            </a:pPr>
            <a:r>
              <a:rPr lang="en-PH" sz="2400" dirty="0"/>
              <a:t>They are commitments in front of peers.</a:t>
            </a:r>
          </a:p>
        </p:txBody>
      </p:sp>
    </p:spTree>
    <p:extLst>
      <p:ext uri="{BB962C8B-B14F-4D97-AF65-F5344CB8AC3E}">
        <p14:creationId xmlns:p14="http://schemas.microsoft.com/office/powerpoint/2010/main" val="383238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Daily Scrum Meeting</a:t>
            </a:r>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4726" y="1858261"/>
            <a:ext cx="8543276" cy="4805135"/>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a:t>Sprint Review</a:t>
            </a:r>
          </a:p>
        </p:txBody>
      </p:sp>
      <p:sp>
        <p:nvSpPr>
          <p:cNvPr id="3" name="Content Placeholder 2"/>
          <p:cNvSpPr>
            <a:spLocks noGrp="1"/>
          </p:cNvSpPr>
          <p:nvPr>
            <p:ph idx="1"/>
          </p:nvPr>
        </p:nvSpPr>
        <p:spPr/>
        <p:txBody>
          <a:bodyPr>
            <a:normAutofit fontScale="92500" lnSpcReduction="10000"/>
          </a:bodyPr>
          <a:lstStyle/>
          <a:p>
            <a:r>
              <a:rPr lang="en-PH" dirty="0"/>
              <a:t> Team presents what it accomplished during the sprint </a:t>
            </a:r>
          </a:p>
          <a:p>
            <a:r>
              <a:rPr lang="en-PH" dirty="0"/>
              <a:t> Typically takes the form of a demo of new features or underlying architecture </a:t>
            </a:r>
          </a:p>
          <a:p>
            <a:r>
              <a:rPr lang="en-PH" dirty="0"/>
              <a:t> Informal </a:t>
            </a:r>
          </a:p>
          <a:p>
            <a:r>
              <a:rPr lang="en-PH" dirty="0"/>
              <a:t> 2-hour prep time rule  </a:t>
            </a:r>
          </a:p>
          <a:p>
            <a:r>
              <a:rPr lang="en-PH" dirty="0"/>
              <a:t> No slides  </a:t>
            </a:r>
          </a:p>
          <a:p>
            <a:r>
              <a:rPr lang="en-PH" dirty="0"/>
              <a:t> Whole team participates </a:t>
            </a:r>
          </a:p>
          <a:p>
            <a:r>
              <a:rPr lang="en-PH" dirty="0"/>
              <a:t> Invite the world</a:t>
            </a:r>
          </a:p>
        </p:txBody>
      </p:sp>
    </p:spTree>
    <p:extLst>
      <p:ext uri="{BB962C8B-B14F-4D97-AF65-F5344CB8AC3E}">
        <p14:creationId xmlns:p14="http://schemas.microsoft.com/office/powerpoint/2010/main" val="427209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69" y="556260"/>
            <a:ext cx="10018713" cy="1752599"/>
          </a:xfrm>
        </p:spPr>
        <p:txBody>
          <a:bodyPr/>
          <a:lstStyle/>
          <a:p>
            <a:r>
              <a:rPr lang="en-PH" dirty="0"/>
              <a:t>Sprint Retrospective</a:t>
            </a:r>
          </a:p>
        </p:txBody>
      </p:sp>
      <p:sp>
        <p:nvSpPr>
          <p:cNvPr id="3" name="Content Placeholder 2"/>
          <p:cNvSpPr>
            <a:spLocks noGrp="1"/>
          </p:cNvSpPr>
          <p:nvPr>
            <p:ph idx="1"/>
          </p:nvPr>
        </p:nvSpPr>
        <p:spPr/>
        <p:txBody>
          <a:bodyPr>
            <a:normAutofit fontScale="92500" lnSpcReduction="20000"/>
          </a:bodyPr>
          <a:lstStyle/>
          <a:p>
            <a:r>
              <a:rPr lang="en-PH" dirty="0"/>
              <a:t>Periodically take a look at what is and is not working </a:t>
            </a:r>
          </a:p>
          <a:p>
            <a:r>
              <a:rPr lang="en-PH" dirty="0"/>
              <a:t>Typically around 30 minutes </a:t>
            </a:r>
          </a:p>
          <a:p>
            <a:r>
              <a:rPr lang="en-PH" dirty="0"/>
              <a:t>Done after every sprint </a:t>
            </a:r>
          </a:p>
          <a:p>
            <a:r>
              <a:rPr lang="en-PH" dirty="0"/>
              <a:t>Whole team participates </a:t>
            </a:r>
          </a:p>
          <a:p>
            <a:pPr lvl="1"/>
            <a:r>
              <a:rPr lang="en-PH" dirty="0"/>
              <a:t>Scrum Master </a:t>
            </a:r>
          </a:p>
          <a:p>
            <a:pPr lvl="1"/>
            <a:r>
              <a:rPr lang="en-PH" dirty="0"/>
              <a:t>Product owner </a:t>
            </a:r>
          </a:p>
          <a:p>
            <a:pPr lvl="1"/>
            <a:r>
              <a:rPr lang="en-PH" dirty="0"/>
              <a:t>Team </a:t>
            </a:r>
          </a:p>
          <a:p>
            <a:pPr lvl="1"/>
            <a:r>
              <a:rPr lang="en-PH" dirty="0"/>
              <a:t>Possibly 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23409"/>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94" y="-61911"/>
            <a:ext cx="10018713" cy="1752599"/>
          </a:xfrm>
        </p:spPr>
        <p:txBody>
          <a:bodyPr/>
          <a:lstStyle/>
          <a:p>
            <a:r>
              <a:rPr lang="en-PH" dirty="0"/>
              <a:t>Sprint Retrospective</a:t>
            </a:r>
          </a:p>
        </p:txBody>
      </p:sp>
      <p:sp>
        <p:nvSpPr>
          <p:cNvPr id="3" name="Content Placeholder 2"/>
          <p:cNvSpPr>
            <a:spLocks noGrp="1"/>
          </p:cNvSpPr>
          <p:nvPr>
            <p:ph idx="1"/>
          </p:nvPr>
        </p:nvSpPr>
        <p:spPr>
          <a:xfrm>
            <a:off x="1421675" y="1690688"/>
            <a:ext cx="9916886" cy="4701403"/>
          </a:xfrm>
        </p:spPr>
        <p:txBody>
          <a:bodyPr>
            <a:normAutofit fontScale="85000" lnSpcReduction="20000"/>
          </a:bodyPr>
          <a:lstStyle/>
          <a:p>
            <a:r>
              <a:rPr lang="en-PH" dirty="0"/>
              <a:t>Start / Stop / Continue</a:t>
            </a:r>
          </a:p>
          <a:p>
            <a:pPr marL="0" indent="0">
              <a:buNone/>
            </a:pPr>
            <a:r>
              <a:rPr lang="en-PH" dirty="0"/>
              <a:t>	Whole team gathers and discusses what they’d like to:</a:t>
            </a:r>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endParaRPr lang="en-PH" dirty="0"/>
          </a:p>
          <a:p>
            <a:endParaRPr lang="en-PH" dirty="0"/>
          </a:p>
          <a:p>
            <a:endParaRPr lang="en-PH" dirty="0"/>
          </a:p>
          <a:p>
            <a:r>
              <a:rPr lang="en-PH" dirty="0"/>
              <a:t>This is just one of many ways to do a sprint retrospective.</a:t>
            </a:r>
          </a:p>
          <a:p>
            <a:pPr marL="0" indent="0">
              <a:buNone/>
            </a:pPr>
            <a:endParaRPr lang="en-PH" dirty="0"/>
          </a:p>
          <a:p>
            <a:pPr marL="0" indent="0">
              <a:buNone/>
            </a:pPr>
            <a:endParaRPr lang="en-PH" dirty="0"/>
          </a:p>
        </p:txBody>
      </p:sp>
      <p:graphicFrame>
        <p:nvGraphicFramePr>
          <p:cNvPr id="4" name="Diagram 3"/>
          <p:cNvGraphicFramePr/>
          <p:nvPr>
            <p:extLst>
              <p:ext uri="{D42A27DB-BD31-4B8C-83A1-F6EECF244321}">
                <p14:modId xmlns:p14="http://schemas.microsoft.com/office/powerpoint/2010/main" val="37550783"/>
              </p:ext>
            </p:extLst>
          </p:nvPr>
        </p:nvGraphicFramePr>
        <p:xfrm>
          <a:off x="1927497" y="2177142"/>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73025"/>
            <a:ext cx="10018713" cy="1752599"/>
          </a:xfrm>
        </p:spPr>
        <p:txBody>
          <a:bodyPr/>
          <a:lstStyle/>
          <a:p>
            <a:r>
              <a:rPr lang="en-PH" dirty="0"/>
              <a:t>Sprint Retrospective</a:t>
            </a:r>
          </a:p>
        </p:txBody>
      </p:sp>
      <p:pic>
        <p:nvPicPr>
          <p:cNvPr id="4" name="Content Placeholder 3"/>
          <p:cNvPicPr>
            <a:picLocks noGrp="1" noChangeAspect="1"/>
          </p:cNvPicPr>
          <p:nvPr>
            <p:ph idx="1"/>
          </p:nvPr>
        </p:nvPicPr>
        <p:blipFill>
          <a:blip r:embed="rId2"/>
          <a:stretch>
            <a:fillRect/>
          </a:stretch>
        </p:blipFill>
        <p:spPr>
          <a:xfrm>
            <a:off x="2374091" y="1538241"/>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1367246" y="1602376"/>
            <a:ext cx="9986554" cy="4295911"/>
          </a:xfrm>
        </p:spPr>
        <p:txBody>
          <a:bodyPr>
            <a:noAutofit/>
          </a:bodyPr>
          <a:lstStyle/>
          <a:p>
            <a:pPr marL="0" indent="0">
              <a:buNone/>
            </a:pPr>
            <a:r>
              <a:rPr lang="en-PH" dirty="0"/>
              <a:t>We are uncovering better ways of developing software by doing it and helping others do it. Through this work, we have come to value:</a:t>
            </a:r>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923" y="346165"/>
            <a:ext cx="10018713" cy="1752599"/>
          </a:xfrm>
        </p:spPr>
        <p:txBody>
          <a:bodyPr/>
          <a:lstStyle/>
          <a:p>
            <a:r>
              <a:rPr lang="en-PH" dirty="0"/>
              <a:t>Artifacts</a:t>
            </a:r>
          </a:p>
        </p:txBody>
      </p:sp>
      <p:pic>
        <p:nvPicPr>
          <p:cNvPr id="5" name="Content Placeholder 4"/>
          <p:cNvPicPr>
            <a:picLocks noGrp="1" noChangeAspect="1"/>
          </p:cNvPicPr>
          <p:nvPr>
            <p:ph idx="1"/>
          </p:nvPr>
        </p:nvPicPr>
        <p:blipFill>
          <a:blip r:embed="rId2"/>
          <a:stretch>
            <a:fillRect/>
          </a:stretch>
        </p:blipFill>
        <p:spPr>
          <a:xfrm>
            <a:off x="5834744" y="2489208"/>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963" y="2351314"/>
            <a:ext cx="4351151" cy="276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109320"/>
            <a:ext cx="1729063" cy="369332"/>
          </a:xfrm>
          <a:prstGeom prst="rect">
            <a:avLst/>
          </a:prstGeom>
          <a:noFill/>
        </p:spPr>
        <p:txBody>
          <a:bodyPr wrap="none" rtlCol="0">
            <a:spAutoFit/>
          </a:bodyPr>
          <a:lstStyle/>
          <a:p>
            <a:r>
              <a:rPr lang="en-PH" dirty="0"/>
              <a:t>Burndown Chart</a:t>
            </a:r>
          </a:p>
        </p:txBody>
      </p:sp>
    </p:spTree>
    <p:extLst>
      <p:ext uri="{BB962C8B-B14F-4D97-AF65-F5344CB8AC3E}">
        <p14:creationId xmlns:p14="http://schemas.microsoft.com/office/powerpoint/2010/main" val="406043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Backlog</a:t>
            </a:r>
          </a:p>
        </p:txBody>
      </p:sp>
      <p:sp>
        <p:nvSpPr>
          <p:cNvPr id="3" name="Content Placeholder 2"/>
          <p:cNvSpPr>
            <a:spLocks noGrp="1"/>
          </p:cNvSpPr>
          <p:nvPr>
            <p:ph idx="1"/>
          </p:nvPr>
        </p:nvSpPr>
        <p:spPr/>
        <p:txBody>
          <a:bodyPr/>
          <a:lstStyle/>
          <a:p>
            <a:r>
              <a:rPr lang="en-PH" dirty="0"/>
              <a:t>The requirements </a:t>
            </a:r>
          </a:p>
          <a:p>
            <a:r>
              <a:rPr lang="en-PH" dirty="0"/>
              <a:t>A list of all desired work on the project </a:t>
            </a:r>
          </a:p>
          <a:p>
            <a:r>
              <a:rPr lang="en-PH" dirty="0"/>
              <a:t>Ideally expressed such that each item has value to the users or customers of the product </a:t>
            </a:r>
          </a:p>
          <a:p>
            <a:r>
              <a:rPr lang="en-PH" dirty="0"/>
              <a:t> Prioritized by the product owner </a:t>
            </a:r>
          </a:p>
          <a:p>
            <a:r>
              <a:rPr lang="en-PH" dirty="0"/>
              <a:t> Reprioritized at the start of each 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86" y="0"/>
            <a:ext cx="10018713" cy="1752599"/>
          </a:xfrm>
        </p:spPr>
        <p:txBody>
          <a:bodyPr/>
          <a:lstStyle/>
          <a:p>
            <a:r>
              <a:rPr lang="en-PH" dirty="0"/>
              <a:t>Sprint Backlog</a:t>
            </a:r>
          </a:p>
        </p:txBody>
      </p:sp>
      <p:sp>
        <p:nvSpPr>
          <p:cNvPr id="3" name="Content Placeholder 2"/>
          <p:cNvSpPr>
            <a:spLocks noGrp="1"/>
          </p:cNvSpPr>
          <p:nvPr>
            <p:ph idx="1"/>
          </p:nvPr>
        </p:nvSpPr>
        <p:spPr>
          <a:xfrm>
            <a:off x="1658482" y="962295"/>
            <a:ext cx="10018713" cy="3124201"/>
          </a:xfrm>
        </p:spPr>
        <p:txBody>
          <a:bodyPr/>
          <a:lstStyle/>
          <a:p>
            <a:r>
              <a:rPr lang="en-PH" dirty="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fontScale="92500" lnSpcReduction="10000"/>
          </a:bodyPr>
          <a:lstStyle/>
          <a:p>
            <a:pPr marL="0" indent="0">
              <a:buNone/>
            </a:pPr>
            <a:endParaRPr lang="en-PH" dirty="0"/>
          </a:p>
          <a:p>
            <a:r>
              <a:rPr lang="en-PH" dirty="0"/>
              <a:t>Individuals sign up for work of their own choosing </a:t>
            </a:r>
          </a:p>
          <a:p>
            <a:r>
              <a:rPr lang="en-PH" dirty="0"/>
              <a:t>Estimated work remaining is updated daily </a:t>
            </a:r>
          </a:p>
          <a:p>
            <a:r>
              <a:rPr lang="en-PH" dirty="0"/>
              <a:t>Any team member can add, delete or change the sprint backlog </a:t>
            </a:r>
          </a:p>
          <a:p>
            <a:r>
              <a:rPr lang="en-PH" dirty="0"/>
              <a:t>If work is unclear, define a sprint backlog item with a larger amount of time and break it down later </a:t>
            </a:r>
          </a:p>
          <a:p>
            <a:r>
              <a:rPr lang="en-PH" dirty="0"/>
              <a:t>Update work remaining as more becomes known</a:t>
            </a:r>
          </a:p>
        </p:txBody>
      </p:sp>
    </p:spTree>
    <p:extLst>
      <p:ext uri="{BB962C8B-B14F-4D97-AF65-F5344CB8AC3E}">
        <p14:creationId xmlns:p14="http://schemas.microsoft.com/office/powerpoint/2010/main" val="1654553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934" y="-71846"/>
            <a:ext cx="10018713" cy="1752599"/>
          </a:xfrm>
        </p:spPr>
        <p:txBody>
          <a:bodyPr/>
          <a:lstStyle/>
          <a:p>
            <a:r>
              <a:rPr lang="en-PH" dirty="0"/>
              <a:t>Sprint Burndown Chart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89" y="1322353"/>
            <a:ext cx="9808972" cy="4734834"/>
          </a:xfrm>
        </p:spPr>
      </p:pic>
    </p:spTree>
    <p:extLst>
      <p:ext uri="{BB962C8B-B14F-4D97-AF65-F5344CB8AC3E}">
        <p14:creationId xmlns:p14="http://schemas.microsoft.com/office/powerpoint/2010/main" val="515749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Development Tools</a:t>
            </a:r>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6" name="Content Placeholder 5"/>
          <p:cNvPicPr>
            <a:picLocks noGrp="1" noChangeAspect="1"/>
          </p:cNvPicPr>
          <p:nvPr>
            <p:ph idx="1"/>
          </p:nvPr>
        </p:nvPicPr>
        <p:blipFill>
          <a:blip r:embed="rId2"/>
          <a:stretch>
            <a:fillRect/>
          </a:stretch>
        </p:blipFill>
        <p:spPr>
          <a:xfrm>
            <a:off x="1660601" y="2275115"/>
            <a:ext cx="9526798" cy="3124200"/>
          </a:xfrm>
          <a:prstGeom prst="rect">
            <a:avLst/>
          </a:prstGeom>
        </p:spPr>
      </p:pic>
    </p:spTree>
    <p:extLst>
      <p:ext uri="{BB962C8B-B14F-4D97-AF65-F5344CB8AC3E}">
        <p14:creationId xmlns:p14="http://schemas.microsoft.com/office/powerpoint/2010/main" val="149795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1270658" y="3210183"/>
            <a:ext cx="2742062" cy="1961629"/>
          </a:xfrm>
          <a:prstGeom prst="rect">
            <a:avLst/>
          </a:prstGeom>
        </p:spPr>
      </p:pic>
      <p:pic>
        <p:nvPicPr>
          <p:cNvPr id="5" name="Picture 4"/>
          <p:cNvPicPr>
            <a:picLocks noChangeAspect="1"/>
          </p:cNvPicPr>
          <p:nvPr/>
        </p:nvPicPr>
        <p:blipFill>
          <a:blip r:embed="rId3"/>
          <a:stretch>
            <a:fillRect/>
          </a:stretch>
        </p:blipFill>
        <p:spPr>
          <a:xfrm>
            <a:off x="3570515" y="2734491"/>
            <a:ext cx="8020593" cy="3615973"/>
          </a:xfrm>
          <a:prstGeom prst="rect">
            <a:avLst/>
          </a:prstGeom>
        </p:spPr>
      </p:pic>
    </p:spTree>
    <p:extLst>
      <p:ext uri="{BB962C8B-B14F-4D97-AF65-F5344CB8AC3E}">
        <p14:creationId xmlns:p14="http://schemas.microsoft.com/office/powerpoint/2010/main" val="3596840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186" y="0"/>
            <a:ext cx="10018713" cy="1752599"/>
          </a:xfrm>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2217606" y="1572954"/>
            <a:ext cx="9154790" cy="4470794"/>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09" y="163286"/>
            <a:ext cx="10018713" cy="1752599"/>
          </a:xfrm>
        </p:spPr>
        <p:txBody>
          <a:bodyPr/>
          <a:lstStyle/>
          <a:p>
            <a:r>
              <a:rPr lang="en-PH" dirty="0" err="1"/>
              <a:t>Redmine</a:t>
            </a:r>
            <a:r>
              <a:rPr lang="en-PH" dirty="0"/>
              <a:t> Agile Board</a:t>
            </a:r>
          </a:p>
        </p:txBody>
      </p:sp>
      <p:pic>
        <p:nvPicPr>
          <p:cNvPr id="4" name="Content Placeholder 3"/>
          <p:cNvPicPr>
            <a:picLocks noGrp="1" noChangeAspect="1"/>
          </p:cNvPicPr>
          <p:nvPr>
            <p:ph idx="1"/>
          </p:nvPr>
        </p:nvPicPr>
        <p:blipFill>
          <a:blip r:embed="rId2"/>
          <a:stretch>
            <a:fillRect/>
          </a:stretch>
        </p:blipFill>
        <p:spPr>
          <a:xfrm>
            <a:off x="1698171" y="1690688"/>
            <a:ext cx="9879351" cy="3882894"/>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94190"/>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908778"/>
              </p:ext>
            </p:extLst>
          </p:nvPr>
        </p:nvGraphicFramePr>
        <p:xfrm>
          <a:off x="1426029" y="896982"/>
          <a:ext cx="9692640" cy="576758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1502541971"/>
                    </a:ext>
                  </a:extLst>
                </a:gridCol>
                <a:gridCol w="4846320">
                  <a:extLst>
                    <a:ext uri="{9D8B030D-6E8A-4147-A177-3AD203B41FA5}">
                      <a16:colId xmlns:a16="http://schemas.microsoft.com/office/drawing/2014/main" val="390624173"/>
                    </a:ext>
                  </a:extLst>
                </a:gridCol>
              </a:tblGrid>
              <a:tr h="294886">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val="1895841259"/>
                  </a:ext>
                </a:extLst>
              </a:tr>
              <a:tr h="1133861">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val="2586584921"/>
                  </a:ext>
                </a:extLst>
              </a:tr>
              <a:tr h="921262">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val="2688578357"/>
                  </a:ext>
                </a:extLst>
              </a:tr>
              <a:tr h="1133861">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val="1900470694"/>
                  </a:ext>
                </a:extLst>
              </a:tr>
              <a:tr h="708663">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val="2577264218"/>
                  </a:ext>
                </a:extLst>
              </a:tr>
              <a:tr h="1133861">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val="2187932991"/>
                  </a:ext>
                </a:extLst>
              </a:tr>
            </a:tbl>
          </a:graphicData>
        </a:graphic>
      </p:graphicFrame>
    </p:spTree>
    <p:extLst>
      <p:ext uri="{BB962C8B-B14F-4D97-AF65-F5344CB8AC3E}">
        <p14:creationId xmlns:p14="http://schemas.microsoft.com/office/powerpoint/2010/main" val="182386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974" y="0"/>
            <a:ext cx="10018713" cy="1752599"/>
          </a:xfrm>
        </p:spPr>
        <p:txBody>
          <a:bodyPr/>
          <a:lstStyle/>
          <a:p>
            <a:r>
              <a:rPr lang="en-PH" dirty="0" err="1"/>
              <a:t>Mateea</a:t>
            </a:r>
            <a:r>
              <a:rPr lang="en-PH" dirty="0"/>
              <a:t> (Internal Tool)</a:t>
            </a:r>
          </a:p>
        </p:txBody>
      </p:sp>
      <p:pic>
        <p:nvPicPr>
          <p:cNvPr id="4" name="Content Placeholder 3"/>
          <p:cNvPicPr>
            <a:picLocks noGrp="1" noChangeAspect="1"/>
          </p:cNvPicPr>
          <p:nvPr>
            <p:ph idx="1"/>
          </p:nvPr>
        </p:nvPicPr>
        <p:blipFill>
          <a:blip r:embed="rId2"/>
          <a:stretch>
            <a:fillRect/>
          </a:stretch>
        </p:blipFill>
        <p:spPr>
          <a:xfrm>
            <a:off x="1951584" y="1489165"/>
            <a:ext cx="9780496" cy="462207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0"/>
            <a:ext cx="10018713" cy="1752599"/>
          </a:xfrm>
        </p:spPr>
        <p:txBody>
          <a:bodyPr/>
          <a:lstStyle/>
          <a:p>
            <a:r>
              <a:rPr lang="en-PH" dirty="0"/>
              <a:t>Jenkins</a:t>
            </a:r>
          </a:p>
        </p:txBody>
      </p:sp>
      <p:pic>
        <p:nvPicPr>
          <p:cNvPr id="4" name="Content Placeholder 3"/>
          <p:cNvPicPr>
            <a:picLocks noGrp="1" noChangeAspect="1"/>
          </p:cNvPicPr>
          <p:nvPr>
            <p:ph idx="1"/>
          </p:nvPr>
        </p:nvPicPr>
        <p:blipFill>
          <a:blip r:embed="rId2"/>
          <a:stretch>
            <a:fillRect/>
          </a:stretch>
        </p:blipFill>
        <p:spPr>
          <a:xfrm>
            <a:off x="2043189" y="1689462"/>
            <a:ext cx="9617587" cy="4110446"/>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Team Tasks’ Delegation</a:t>
            </a:r>
          </a:p>
        </p:txBody>
      </p:sp>
      <p:sp>
        <p:nvSpPr>
          <p:cNvPr id="3" name="Content Placeholder 2"/>
          <p:cNvSpPr>
            <a:spLocks noGrp="1"/>
          </p:cNvSpPr>
          <p:nvPr>
            <p:ph idx="1"/>
          </p:nvPr>
        </p:nvSpPr>
        <p:spPr/>
        <p:txBody>
          <a:bodyPr/>
          <a:lstStyle/>
          <a:p>
            <a:r>
              <a:rPr lang="en-PH" dirty="0"/>
              <a:t>Front-end/GUI</a:t>
            </a:r>
          </a:p>
          <a:p>
            <a:r>
              <a:rPr lang="en-PH" dirty="0"/>
              <a:t>Back-end (C++ Development Team)</a:t>
            </a:r>
          </a:p>
          <a:p>
            <a:r>
              <a:rPr lang="en-PH" dirty="0"/>
              <a:t>Business Intelligence side</a:t>
            </a:r>
          </a:p>
          <a:p>
            <a:r>
              <a:rPr lang="en-PH" dirty="0"/>
              <a:t>Technical and General Documentation</a:t>
            </a:r>
          </a:p>
          <a:p>
            <a:r>
              <a:rPr lang="en-PH" dirty="0"/>
              <a:t>Build and Integration</a:t>
            </a:r>
          </a:p>
          <a:p>
            <a:r>
              <a:rPr lang="en-PH" dirty="0"/>
              <a:t>QA</a:t>
            </a:r>
          </a:p>
        </p:txBody>
      </p:sp>
    </p:spTree>
    <p:extLst>
      <p:ext uri="{BB962C8B-B14F-4D97-AF65-F5344CB8AC3E}">
        <p14:creationId xmlns:p14="http://schemas.microsoft.com/office/powerpoint/2010/main" val="198496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85" y="0"/>
            <a:ext cx="10018713" cy="1752599"/>
          </a:xfrm>
        </p:spPr>
        <p:txBody>
          <a:bodyPr>
            <a:normAutofit/>
          </a:bodyPr>
          <a:lstStyle/>
          <a:p>
            <a:pPr algn="ctr"/>
            <a:r>
              <a:rPr lang="en-PH" sz="4000" dirty="0"/>
              <a:t>Version control</a:t>
            </a:r>
            <a:endParaRPr lang="fil-PH" sz="4000" dirty="0"/>
          </a:p>
        </p:txBody>
      </p:sp>
      <p:sp>
        <p:nvSpPr>
          <p:cNvPr id="3" name="Content Placeholder 2"/>
          <p:cNvSpPr>
            <a:spLocks noGrp="1"/>
          </p:cNvSpPr>
          <p:nvPr>
            <p:ph idx="1"/>
          </p:nvPr>
        </p:nvSpPr>
        <p:spPr>
          <a:xfrm>
            <a:off x="1675899" y="2353490"/>
            <a:ext cx="10018713" cy="3124201"/>
          </a:xfrm>
        </p:spPr>
        <p:txBody>
          <a:bodyPr>
            <a:noAutofit/>
          </a:bodyPr>
          <a:lstStyle/>
          <a:p>
            <a:pPr marL="0" indent="0">
              <a:buNone/>
            </a:pPr>
            <a:r>
              <a:rPr lang="en-PH" dirty="0"/>
              <a:t>This is the management of changes to all files involved in development, including but not limited to: </a:t>
            </a:r>
          </a:p>
          <a:p>
            <a:pPr lvl="1"/>
            <a:r>
              <a:rPr lang="en-PH" sz="2800" dirty="0"/>
              <a:t>source codes</a:t>
            </a:r>
          </a:p>
          <a:p>
            <a:pPr lvl="1"/>
            <a:r>
              <a:rPr lang="en-PH" sz="2800" dirty="0"/>
              <a:t>scripts</a:t>
            </a:r>
          </a:p>
          <a:p>
            <a:pPr lvl="1"/>
            <a:r>
              <a:rPr lang="en-PH" sz="2800" dirty="0"/>
              <a:t>documentations</a:t>
            </a:r>
            <a:endParaRPr lang="en-PH" dirty="0"/>
          </a:p>
          <a:p>
            <a:pPr marL="0" indent="0">
              <a:buNone/>
            </a:pPr>
            <a:endParaRPr lang="en-PH" dirty="0"/>
          </a:p>
          <a:p>
            <a:pPr marL="0" indent="0">
              <a:buNone/>
            </a:pPr>
            <a:r>
              <a:rPr lang="en-PH" dirty="0"/>
              <a:t>Examples of version control systems are:</a:t>
            </a:r>
          </a:p>
          <a:p>
            <a:pPr lvl="1"/>
            <a:r>
              <a:rPr lang="en-PH" sz="2800" b="1" dirty="0"/>
              <a:t>CVS</a:t>
            </a:r>
            <a:r>
              <a:rPr lang="en-PH" sz="2800" dirty="0"/>
              <a:t> (Concurrent Versioning System)</a:t>
            </a:r>
          </a:p>
          <a:p>
            <a:pPr lvl="1"/>
            <a:r>
              <a:rPr lang="en-PH" sz="2800" b="1" dirty="0"/>
              <a:t>SVN</a:t>
            </a:r>
            <a:r>
              <a:rPr lang="en-PH" sz="2800" dirty="0"/>
              <a:t> (Subversion)</a:t>
            </a:r>
          </a:p>
          <a:p>
            <a:pPr lvl="1"/>
            <a:r>
              <a:rPr lang="en-PH" sz="2800" b="1" dirty="0" err="1"/>
              <a:t>Git</a:t>
            </a:r>
            <a:r>
              <a:rPr lang="en-PH" sz="2800" dirty="0"/>
              <a:t> (Either </a:t>
            </a:r>
            <a:r>
              <a:rPr lang="en-PH" sz="2800" dirty="0" err="1"/>
              <a:t>Github</a:t>
            </a:r>
            <a:r>
              <a:rPr lang="en-PH" sz="2800" dirty="0"/>
              <a:t> or </a:t>
            </a:r>
            <a:r>
              <a:rPr lang="en-PH" sz="2800" dirty="0" err="1"/>
              <a:t>Gitlab</a:t>
            </a:r>
            <a:r>
              <a:rPr lang="en-PH" sz="2800" dirty="0"/>
              <a:t>)</a:t>
            </a:r>
            <a:endParaRPr lang="fil-PH" sz="2800" dirty="0"/>
          </a:p>
        </p:txBody>
      </p:sp>
    </p:spTree>
    <p:extLst>
      <p:ext uri="{BB962C8B-B14F-4D97-AF65-F5344CB8AC3E}">
        <p14:creationId xmlns:p14="http://schemas.microsoft.com/office/powerpoint/2010/main" val="7372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fontScale="90000"/>
          </a:bodyPr>
          <a:lstStyle/>
          <a:p>
            <a:pPr algn="ctr"/>
            <a:r>
              <a:rPr lang="en-PH" sz="3600" dirty="0">
                <a:latin typeface="+mn-lt"/>
              </a:rPr>
              <a:t>CVS commands screenshot from a Linux terminal, accessed through </a:t>
            </a:r>
            <a:r>
              <a:rPr lang="en-PH" sz="3600" dirty="0" err="1">
                <a:latin typeface="+mn-lt"/>
              </a:rPr>
              <a:t>MtPuTTY</a:t>
            </a:r>
            <a:r>
              <a:rPr lang="en-PH" sz="3600" dirty="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717282" y="905691"/>
            <a:ext cx="2499360" cy="2677656"/>
          </a:xfrm>
          <a:prstGeom prst="rect">
            <a:avLst/>
          </a:prstGeom>
          <a:noFill/>
        </p:spPr>
        <p:txBody>
          <a:bodyPr wrap="square" rtlCol="0">
            <a:spAutoFit/>
          </a:bodyPr>
          <a:lstStyle/>
          <a:p>
            <a:r>
              <a:rPr lang="en-PH" sz="2400" dirty="0"/>
              <a:t>SVN commands screenshot from Windows file explorer, where </a:t>
            </a:r>
            <a:r>
              <a:rPr lang="en-PH" sz="2400" dirty="0" err="1"/>
              <a:t>TortoiseSVN</a:t>
            </a:r>
            <a:r>
              <a:rPr lang="en-PH" sz="2400" dirty="0"/>
              <a:t> is integrated in the context menu</a:t>
            </a:r>
            <a:endParaRPr lang="fil-PH" sz="2400" dirty="0"/>
          </a:p>
        </p:txBody>
      </p:sp>
    </p:spTree>
    <p:extLst>
      <p:ext uri="{BB962C8B-B14F-4D97-AF65-F5344CB8AC3E}">
        <p14:creationId xmlns:p14="http://schemas.microsoft.com/office/powerpoint/2010/main" val="404032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3046988"/>
          </a:xfrm>
          <a:prstGeom prst="rect">
            <a:avLst/>
          </a:prstGeom>
          <a:noFill/>
        </p:spPr>
        <p:txBody>
          <a:bodyPr wrap="square" rtlCol="0">
            <a:spAutoFit/>
          </a:bodyPr>
          <a:lstStyle/>
          <a:p>
            <a:pPr algn="just"/>
            <a:r>
              <a:rPr lang="en-PH" sz="3200" dirty="0"/>
              <a:t>SVN logs screenshot, seen after clicking the “Show logs” command from the </a:t>
            </a:r>
            <a:r>
              <a:rPr lang="en-PH" sz="3200" dirty="0" err="1"/>
              <a:t>TortoiseSVN</a:t>
            </a:r>
            <a:r>
              <a:rPr lang="en-PH" sz="3200" dirty="0"/>
              <a:t> context menu</a:t>
            </a:r>
            <a:endParaRPr lang="fil-PH" sz="3200" dirty="0"/>
          </a:p>
        </p:txBody>
      </p:sp>
    </p:spTree>
    <p:extLst>
      <p:ext uri="{BB962C8B-B14F-4D97-AF65-F5344CB8AC3E}">
        <p14:creationId xmlns:p14="http://schemas.microsoft.com/office/powerpoint/2010/main" val="3447333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pPr algn="just"/>
            <a:r>
              <a:rPr lang="en-PH" sz="3200" dirty="0" err="1"/>
              <a:t>Git</a:t>
            </a:r>
            <a:r>
              <a:rPr lang="en-PH" sz="3200" dirty="0"/>
              <a:t> bash screenshot;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291" y="156753"/>
            <a:ext cx="10184674" cy="1071155"/>
          </a:xfrm>
          <a:prstGeom prst="rect">
            <a:avLst/>
          </a:prstGeom>
          <a:noFill/>
        </p:spPr>
        <p:txBody>
          <a:bodyPr wrap="square" rtlCol="0">
            <a:spAutoFit/>
          </a:bodyPr>
          <a:lstStyle/>
          <a:p>
            <a:pPr algn="ctr"/>
            <a:r>
              <a:rPr lang="en-PH" sz="3200" dirty="0"/>
              <a:t>Frequently used version control systems’ commands (using the CLI):</a:t>
            </a:r>
            <a:endParaRPr lang="fil-PH" sz="3200" dirty="0"/>
          </a:p>
        </p:txBody>
      </p:sp>
      <p:sp>
        <p:nvSpPr>
          <p:cNvPr id="5" name="TextBox 4"/>
          <p:cNvSpPr txBox="1"/>
          <p:nvPr/>
        </p:nvSpPr>
        <p:spPr>
          <a:xfrm>
            <a:off x="1332411" y="1227909"/>
            <a:ext cx="10676709" cy="5016758"/>
          </a:xfrm>
          <a:prstGeom prst="rect">
            <a:avLst/>
          </a:prstGeom>
          <a:noFill/>
        </p:spPr>
        <p:txBody>
          <a:bodyPr wrap="square" rtlCol="0">
            <a:spAutoFit/>
          </a:bodyPr>
          <a:lstStyle/>
          <a:p>
            <a:pPr algn="just"/>
            <a:r>
              <a:rPr lang="en-PH" sz="2000" i="1" dirty="0"/>
              <a:t>To obtain a working copy of the repository</a:t>
            </a:r>
            <a:r>
              <a:rPr lang="en-PH" sz="2000" dirty="0"/>
              <a:t>:</a:t>
            </a:r>
          </a:p>
          <a:p>
            <a:pPr marL="800100" lvl="1" indent="-342900" algn="just">
              <a:buFont typeface="Arial" panose="020B0604020202020204" pitchFamily="34" charset="0"/>
              <a:buChar char="•"/>
            </a:pPr>
            <a:r>
              <a:rPr lang="en-PH" sz="2000" dirty="0"/>
              <a:t>CVS and SVN -&gt; </a:t>
            </a:r>
            <a:r>
              <a:rPr lang="en-PH" sz="2000" b="1" dirty="0"/>
              <a:t>checkout &lt;URL of repository&gt;</a:t>
            </a:r>
          </a:p>
          <a:p>
            <a:pPr marL="1257300" lvl="2" indent="-342900" algn="just">
              <a:buFont typeface="Arial" panose="020B0604020202020204" pitchFamily="34" charset="0"/>
              <a:buChar char="•"/>
            </a:pPr>
            <a:r>
              <a:rPr lang="en-PH" sz="2000" dirty="0"/>
              <a:t>Example -&gt; </a:t>
            </a:r>
            <a:r>
              <a:rPr lang="en-PH" sz="2000" dirty="0" err="1"/>
              <a:t>svn</a:t>
            </a:r>
            <a:r>
              <a:rPr lang="en-PH" sz="2000" dirty="0"/>
              <a:t> checkout http://svn/repos/altus/branches/REL_6-5</a:t>
            </a:r>
          </a:p>
          <a:p>
            <a:pPr marL="800100" lvl="1" indent="-342900" algn="just">
              <a:buFont typeface="Arial" panose="020B0604020202020204" pitchFamily="34" charset="0"/>
              <a:buChar char="•"/>
            </a:pPr>
            <a:r>
              <a:rPr lang="en-PH" sz="2000" dirty="0" err="1"/>
              <a:t>Git</a:t>
            </a:r>
            <a:r>
              <a:rPr lang="en-PH" sz="2000" dirty="0"/>
              <a:t> -&gt; </a:t>
            </a:r>
            <a:r>
              <a:rPr lang="en-PH" sz="2000" b="1" dirty="0"/>
              <a:t>clone &lt;URL of repository&gt;</a:t>
            </a:r>
          </a:p>
          <a:p>
            <a:pPr marL="1257300" lvl="2" indent="-342900" algn="just">
              <a:buFont typeface="Arial" panose="020B0604020202020204" pitchFamily="34" charset="0"/>
              <a:buChar char="•"/>
            </a:pPr>
            <a:r>
              <a:rPr lang="en-PH" sz="2000" dirty="0"/>
              <a:t>Example -&gt; </a:t>
            </a:r>
            <a:r>
              <a:rPr lang="en-PH" sz="2000" dirty="0" err="1"/>
              <a:t>git</a:t>
            </a:r>
            <a:r>
              <a:rPr lang="en-PH" sz="2000" dirty="0"/>
              <a:t> clone https://github.com/joeypencil/Joeyjava.git</a:t>
            </a:r>
          </a:p>
          <a:p>
            <a:pPr marL="1257300" lvl="2" indent="-342900" algn="just">
              <a:buFont typeface="Arial" panose="020B0604020202020204" pitchFamily="34" charset="0"/>
              <a:buChar char="•"/>
            </a:pPr>
            <a:endParaRPr lang="en-PH" sz="2000" dirty="0"/>
          </a:p>
          <a:p>
            <a:pPr algn="just"/>
            <a:r>
              <a:rPr lang="en-PH" sz="2000" i="1" dirty="0"/>
              <a:t>To check logs of revisions</a:t>
            </a:r>
            <a:r>
              <a:rPr lang="en-PH" sz="2000" dirty="0"/>
              <a:t>:</a:t>
            </a:r>
          </a:p>
          <a:p>
            <a:pPr marL="800100" lvl="1" indent="-342900" algn="just">
              <a:buFont typeface="Arial" panose="020B0604020202020204" pitchFamily="34" charset="0"/>
              <a:buChar char="•"/>
            </a:pPr>
            <a:r>
              <a:rPr lang="en-PH" sz="2000" dirty="0"/>
              <a:t>CVS and SVN -&gt; </a:t>
            </a:r>
            <a:r>
              <a:rPr lang="en-PH" sz="2000" b="1" dirty="0"/>
              <a:t>log &lt;branch&gt; [--limit &lt;number of revisions&gt;]</a:t>
            </a:r>
          </a:p>
          <a:p>
            <a:pPr marL="1257300" lvl="2" indent="-342900" algn="just">
              <a:buFont typeface="Arial" panose="020B0604020202020204" pitchFamily="34" charset="0"/>
              <a:buChar char="•"/>
            </a:pPr>
            <a:r>
              <a:rPr lang="en-PH" sz="2000" dirty="0"/>
              <a:t>Example -&gt; </a:t>
            </a:r>
            <a:r>
              <a:rPr lang="en-PH" sz="2000" dirty="0" err="1"/>
              <a:t>svn</a:t>
            </a:r>
            <a:r>
              <a:rPr lang="en-PH" sz="2000" dirty="0"/>
              <a:t> log REL_6-5 --limit 3</a:t>
            </a:r>
          </a:p>
          <a:p>
            <a:pPr marL="800100" lvl="1" indent="-342900" algn="just">
              <a:buFont typeface="Arial" panose="020B0604020202020204" pitchFamily="34" charset="0"/>
              <a:buChar char="•"/>
            </a:pPr>
            <a:r>
              <a:rPr lang="en-PH" sz="2000" dirty="0" err="1"/>
              <a:t>Git</a:t>
            </a:r>
            <a:r>
              <a:rPr lang="en-PH" sz="2000" dirty="0"/>
              <a:t> -&gt; </a:t>
            </a:r>
            <a:r>
              <a:rPr lang="en-PH" sz="2000" b="1" dirty="0"/>
              <a:t>log [-&lt;number of revisions&gt;]</a:t>
            </a:r>
          </a:p>
          <a:p>
            <a:pPr marL="1257300" lvl="2" indent="-342900" algn="just">
              <a:buFont typeface="Arial" panose="020B0604020202020204" pitchFamily="34" charset="0"/>
              <a:buChar char="•"/>
            </a:pPr>
            <a:r>
              <a:rPr lang="en-PH" sz="2000" dirty="0"/>
              <a:t>Example -&gt; </a:t>
            </a:r>
            <a:r>
              <a:rPr lang="en-PH" sz="2000" dirty="0" err="1"/>
              <a:t>git</a:t>
            </a:r>
            <a:r>
              <a:rPr lang="en-PH" sz="2000" dirty="0"/>
              <a:t> log -5</a:t>
            </a:r>
          </a:p>
          <a:p>
            <a:pPr marL="1257300" lvl="2" indent="-342900" algn="just">
              <a:buFont typeface="Arial" panose="020B0604020202020204" pitchFamily="34" charset="0"/>
              <a:buChar char="•"/>
            </a:pPr>
            <a:endParaRPr lang="en-PH" sz="2000" dirty="0"/>
          </a:p>
          <a:p>
            <a:pPr algn="just"/>
            <a:r>
              <a:rPr lang="en-PH" sz="2000" i="1" dirty="0"/>
              <a:t>To commit your changes from the local working copy to the repository</a:t>
            </a:r>
            <a:r>
              <a:rPr lang="en-PH" sz="2000" dirty="0"/>
              <a:t>:</a:t>
            </a:r>
          </a:p>
          <a:p>
            <a:pPr marL="800100" lvl="1" indent="-342900" algn="just">
              <a:buFont typeface="Arial" panose="020B0604020202020204" pitchFamily="34" charset="0"/>
              <a:buChar char="•"/>
            </a:pPr>
            <a:r>
              <a:rPr lang="en-PH" sz="2000" dirty="0"/>
              <a:t>CVS, SVN and </a:t>
            </a:r>
            <a:r>
              <a:rPr lang="en-PH" sz="2000" dirty="0" err="1"/>
              <a:t>Git</a:t>
            </a:r>
            <a:r>
              <a:rPr lang="en-PH" sz="2000" dirty="0"/>
              <a:t> -&gt; </a:t>
            </a:r>
            <a:r>
              <a:rPr lang="en-PH" sz="2000" b="1" dirty="0"/>
              <a:t>commit –m “&lt;Commit message here&gt;” [specific files, for selective commit only]</a:t>
            </a:r>
          </a:p>
          <a:p>
            <a:pPr marL="1257300" lvl="2" indent="-342900" algn="just">
              <a:buFont typeface="Arial" panose="020B0604020202020204" pitchFamily="34" charset="0"/>
              <a:buChar char="•"/>
            </a:pPr>
            <a:r>
              <a:rPr lang="en-PH" sz="2000" dirty="0"/>
              <a:t>Example -&gt; </a:t>
            </a:r>
            <a:r>
              <a:rPr lang="en-PH" sz="2000" dirty="0" err="1"/>
              <a:t>svn</a:t>
            </a:r>
            <a:r>
              <a:rPr lang="en-PH" sz="2000" dirty="0"/>
              <a:t> commit –m “Fixed regex for validation”</a:t>
            </a:r>
          </a:p>
        </p:txBody>
      </p:sp>
    </p:spTree>
    <p:extLst>
      <p:ext uri="{BB962C8B-B14F-4D97-AF65-F5344CB8AC3E}">
        <p14:creationId xmlns:p14="http://schemas.microsoft.com/office/powerpoint/2010/main" val="263474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6548" y="496390"/>
            <a:ext cx="10014855" cy="5812214"/>
          </a:xfrm>
          <a:prstGeom prst="rect">
            <a:avLst/>
          </a:prstGeom>
          <a:noFill/>
        </p:spPr>
        <p:txBody>
          <a:bodyPr wrap="square" rtlCol="0">
            <a:spAutoFit/>
          </a:bodyPr>
          <a:lstStyle/>
          <a:p>
            <a:pPr algn="just"/>
            <a:r>
              <a:rPr lang="en-PH" sz="2000" dirty="0"/>
              <a:t>When merging changes from one branch to another, it is better to use a diff software to merge the differences easily, rather than using the CLI. This also goes for reverting to an older revision.</a:t>
            </a:r>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r>
              <a:rPr lang="en-PH" sz="2000" i="1" dirty="0"/>
              <a:t>To update your working copy</a:t>
            </a:r>
            <a:r>
              <a:rPr lang="en-PH" sz="2000" dirty="0"/>
              <a:t>:</a:t>
            </a:r>
          </a:p>
          <a:p>
            <a:pPr marL="800100" lvl="1" indent="-342900" algn="just">
              <a:buFont typeface="Arial" panose="020B0604020202020204" pitchFamily="34" charset="0"/>
              <a:buChar char="•"/>
            </a:pPr>
            <a:r>
              <a:rPr lang="en-PH" sz="2000" dirty="0"/>
              <a:t>CVS and SVN -&gt; </a:t>
            </a:r>
            <a:r>
              <a:rPr lang="en-PH" sz="2000" b="1" dirty="0"/>
              <a:t>update &lt;branch&gt;</a:t>
            </a:r>
          </a:p>
          <a:p>
            <a:pPr marL="1257300" lvl="2" indent="-342900" algn="just">
              <a:buFont typeface="Arial" panose="020B0604020202020204" pitchFamily="34" charset="0"/>
              <a:buChar char="•"/>
            </a:pPr>
            <a:r>
              <a:rPr lang="en-PH" sz="2000" dirty="0"/>
              <a:t>Example -&gt; </a:t>
            </a:r>
            <a:r>
              <a:rPr lang="en-PH" sz="2000" dirty="0" err="1"/>
              <a:t>svn</a:t>
            </a:r>
            <a:r>
              <a:rPr lang="en-PH" sz="2000" dirty="0"/>
              <a:t> update REL_7-0</a:t>
            </a:r>
          </a:p>
          <a:p>
            <a:pPr marL="800100" lvl="1" indent="-342900" algn="just">
              <a:buFont typeface="Arial" panose="020B0604020202020204" pitchFamily="34" charset="0"/>
              <a:buChar char="•"/>
            </a:pPr>
            <a:r>
              <a:rPr lang="en-PH" sz="2000" dirty="0" err="1"/>
              <a:t>Git</a:t>
            </a:r>
            <a:r>
              <a:rPr lang="en-PH" sz="2000" dirty="0"/>
              <a:t> -&gt; pull</a:t>
            </a:r>
          </a:p>
          <a:p>
            <a:pPr marL="1257300" lvl="2" indent="-342900" algn="just">
              <a:buFont typeface="Arial" panose="020B0604020202020204" pitchFamily="34" charset="0"/>
              <a:buChar char="•"/>
            </a:pPr>
            <a:r>
              <a:rPr lang="en-PH" sz="2000" dirty="0"/>
              <a:t>Example -&gt; </a:t>
            </a:r>
            <a:r>
              <a:rPr lang="en-PH" sz="2000" b="1" dirty="0" err="1"/>
              <a:t>git</a:t>
            </a:r>
            <a:r>
              <a:rPr lang="en-PH" sz="2000" b="1" dirty="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663" y="1577885"/>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Software 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a:latin typeface="+mj-lt"/>
              </a:rPr>
              <a:t>Release management process</a:t>
            </a:r>
            <a:endParaRPr lang="fil-PH" sz="4000" dirty="0">
              <a:latin typeface="+mj-lt"/>
            </a:endParaRPr>
          </a:p>
        </p:txBody>
      </p:sp>
      <p:sp>
        <p:nvSpPr>
          <p:cNvPr id="5" name="TextBox 4"/>
          <p:cNvSpPr txBox="1"/>
          <p:nvPr/>
        </p:nvSpPr>
        <p:spPr>
          <a:xfrm>
            <a:off x="1619794" y="1132114"/>
            <a:ext cx="10293531" cy="4893647"/>
          </a:xfrm>
          <a:prstGeom prst="rect">
            <a:avLst/>
          </a:prstGeom>
          <a:noFill/>
        </p:spPr>
        <p:txBody>
          <a:bodyPr wrap="square" rtlCol="0">
            <a:spAutoFit/>
          </a:bodyPr>
          <a:lstStyle/>
          <a:p>
            <a:pPr algn="just"/>
            <a:r>
              <a:rPr lang="en-PH" sz="2400" dirty="0"/>
              <a:t>This is the process of handling software releases through different stages and environments, which include testing, fix merging, building, release note documentation, and distribution to customers.</a:t>
            </a:r>
          </a:p>
          <a:p>
            <a:pPr algn="just"/>
            <a:endParaRPr lang="en-PH" sz="2400" dirty="0"/>
          </a:p>
          <a:p>
            <a:pPr algn="just"/>
            <a:r>
              <a:rPr lang="en-PH" sz="2400" dirty="0"/>
              <a:t>Most software development companies deploy their product in these forms:</a:t>
            </a:r>
          </a:p>
          <a:p>
            <a:pPr marL="800100" lvl="1" indent="-342900" algn="just">
              <a:buFont typeface="Arial" panose="020B0604020202020204" pitchFamily="34" charset="0"/>
              <a:buChar char="•"/>
            </a:pPr>
            <a:r>
              <a:rPr lang="en-PH" sz="2400" b="1" dirty="0"/>
              <a:t>Patches</a:t>
            </a:r>
          </a:p>
          <a:p>
            <a:pPr marL="800100" lvl="1" indent="-342900" algn="just">
              <a:buFont typeface="Arial" panose="020B0604020202020204" pitchFamily="34" charset="0"/>
              <a:buChar char="•"/>
            </a:pPr>
            <a:r>
              <a:rPr lang="en-PH" sz="2400" b="1" dirty="0"/>
              <a:t>Upgrade packages</a:t>
            </a:r>
          </a:p>
          <a:p>
            <a:pPr marL="800100" lvl="1" indent="-342900" algn="just">
              <a:buFont typeface="Arial" panose="020B0604020202020204" pitchFamily="34" charset="0"/>
              <a:buChar char="•"/>
            </a:pPr>
            <a:r>
              <a:rPr lang="en-PH" sz="2400" b="1" dirty="0"/>
              <a:t>Major releases</a:t>
            </a:r>
          </a:p>
          <a:p>
            <a:pPr marL="800100" lvl="1" indent="-342900" algn="just">
              <a:buFont typeface="Arial" panose="020B0604020202020204" pitchFamily="34" charset="0"/>
              <a:buChar char="•"/>
            </a:pPr>
            <a:endParaRPr lang="en-PH" sz="2400" dirty="0"/>
          </a:p>
          <a:p>
            <a:pPr algn="just"/>
            <a:r>
              <a:rPr lang="en-PH" sz="2400" dirty="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970318"/>
          </a:xfrm>
          <a:prstGeom prst="rect">
            <a:avLst/>
          </a:prstGeom>
          <a:noFill/>
        </p:spPr>
        <p:txBody>
          <a:bodyPr wrap="square" rtlCol="0">
            <a:spAutoFit/>
          </a:bodyPr>
          <a:lstStyle/>
          <a:p>
            <a:pPr algn="just"/>
            <a:r>
              <a:rPr lang="en-PH" b="1" dirty="0"/>
              <a:t>Patches</a:t>
            </a:r>
            <a:r>
              <a:rPr lang="en-PH" dirty="0"/>
              <a:t> are deployed as a lightweight solution for fixing particular bugs, but can also serve as a medium for deploying features.</a:t>
            </a:r>
          </a:p>
          <a:p>
            <a:pPr algn="just"/>
            <a:endParaRPr lang="en-PH" dirty="0"/>
          </a:p>
          <a:p>
            <a:pPr algn="just"/>
            <a:r>
              <a:rPr lang="en-PH" dirty="0"/>
              <a:t>Before a patch is released to the customer, it must undergo a series of tests first in different environments (varying operating systems, stress tests, case-to-case testing, etc.).</a:t>
            </a:r>
          </a:p>
          <a:p>
            <a:pPr algn="just"/>
            <a:endParaRPr lang="en-PH" dirty="0"/>
          </a:p>
          <a:p>
            <a:pPr algn="just"/>
            <a:r>
              <a:rPr lang="en-PH" dirty="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pPr algn="just"/>
            <a:r>
              <a:rPr lang="en-PH" b="1" dirty="0"/>
              <a:t>Upgrade packages</a:t>
            </a:r>
            <a:r>
              <a:rPr lang="en-PH" dirty="0"/>
              <a:t>, on the other hand, are more like bigger patches, which contain more than one bug fix, and are therefore expected to modify a greater number of binaries and/or files.</a:t>
            </a:r>
          </a:p>
          <a:p>
            <a:pPr algn="just"/>
            <a:endParaRPr lang="en-PH" dirty="0"/>
          </a:p>
          <a:p>
            <a:pPr algn="just"/>
            <a:r>
              <a:rPr lang="en-PH" dirty="0"/>
              <a:t>An advantage for this setup is that multiple issues can be fixed for a customer even before they encounter most of the listed issues. Also, installation of upgrade packages are linear, so issue tracking is a lot easier.</a:t>
            </a:r>
          </a:p>
          <a:p>
            <a:pPr algn="just"/>
            <a:endParaRPr lang="en-PH" dirty="0"/>
          </a:p>
          <a:p>
            <a:pPr algn="just"/>
            <a:r>
              <a:rPr lang="en-PH" dirty="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pPr algn="just"/>
            <a:r>
              <a:rPr lang="en-PH" b="1" dirty="0"/>
              <a:t>Major releases</a:t>
            </a:r>
            <a:r>
              <a:rPr lang="en-PH" dirty="0"/>
              <a:t> are deployed in the form of installers. It is expected that bug fixes from lower versions are already included in the proceeding major release.</a:t>
            </a:r>
          </a:p>
          <a:p>
            <a:pPr algn="just"/>
            <a:endParaRPr lang="en-PH" dirty="0"/>
          </a:p>
          <a:p>
            <a:pPr algn="just"/>
            <a:r>
              <a:rPr lang="en-PH" dirty="0"/>
              <a:t>The installers are expected to handle “upgrading”. This means that there is no need to uninstall the current installation of the product just to be able to install the latest major release (at least </a:t>
            </a:r>
            <a:r>
              <a:rPr lang="en-PH" i="1" dirty="0"/>
              <a:t>explicitly</a:t>
            </a:r>
            <a:r>
              <a:rPr lang="en-PH" dirty="0"/>
              <a:t>).</a:t>
            </a:r>
          </a:p>
          <a:p>
            <a:pPr algn="just"/>
            <a:endParaRPr lang="en-PH" dirty="0"/>
          </a:p>
          <a:p>
            <a:pPr algn="just"/>
            <a:r>
              <a:rPr lang="en-PH" dirty="0"/>
              <a:t>Do note that not all features that are in the lower versions are to be expected in the proceeding major release, since there may be changes in the frameworks used that would make previously-existing features unstable.</a:t>
            </a:r>
            <a:endParaRPr lang="fil-PH" dirty="0"/>
          </a:p>
        </p:txBody>
      </p:sp>
    </p:spTree>
    <p:extLst>
      <p:ext uri="{BB962C8B-B14F-4D97-AF65-F5344CB8AC3E}">
        <p14:creationId xmlns:p14="http://schemas.microsoft.com/office/powerpoint/2010/main" val="3116136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a:latin typeface="+mj-lt"/>
              </a:rPr>
              <a:t>Software Testing</a:t>
            </a:r>
            <a:endParaRPr lang="fil-PH" sz="4000" dirty="0">
              <a:latin typeface="+mj-lt"/>
            </a:endParaRPr>
          </a:p>
        </p:txBody>
      </p:sp>
      <p:sp>
        <p:nvSpPr>
          <p:cNvPr id="5" name="TextBox 4"/>
          <p:cNvSpPr txBox="1"/>
          <p:nvPr/>
        </p:nvSpPr>
        <p:spPr>
          <a:xfrm>
            <a:off x="1480457" y="1219200"/>
            <a:ext cx="10458994" cy="4801314"/>
          </a:xfrm>
          <a:prstGeom prst="rect">
            <a:avLst/>
          </a:prstGeom>
          <a:noFill/>
        </p:spPr>
        <p:txBody>
          <a:bodyPr wrap="square" rtlCol="0">
            <a:spAutoFit/>
          </a:bodyPr>
          <a:lstStyle/>
          <a:p>
            <a:pPr algn="just"/>
            <a:r>
              <a:rPr lang="en-PH" dirty="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lgn="just">
              <a:buFont typeface="Arial" panose="020B0604020202020204" pitchFamily="34" charset="0"/>
              <a:buChar char="•"/>
            </a:pPr>
            <a:r>
              <a:rPr lang="en-PH" b="1" dirty="0"/>
              <a:t>Stress tests</a:t>
            </a:r>
            <a:r>
              <a:rPr lang="en-PH" dirty="0"/>
              <a:t> – Provides a heavy load of input data for the program to process. This test is usually done to check for memory leaks, and monitor resource usage of the program under strenuous load.</a:t>
            </a:r>
          </a:p>
          <a:p>
            <a:pPr marL="742950" lvl="1" indent="-285750" algn="just">
              <a:buFont typeface="Arial" panose="020B0604020202020204" pitchFamily="34" charset="0"/>
              <a:buChar char="•"/>
            </a:pPr>
            <a:r>
              <a:rPr lang="en-PH" b="1" dirty="0"/>
              <a:t>Compatibility tests</a:t>
            </a:r>
            <a:r>
              <a:rPr lang="en-PH" dirty="0"/>
              <a:t> – This is used to check if the program will still accomplish its task when it is placed in an uncommon scenario. This is done by using different operating systems (or different distributions thereof), and also varying system types.</a:t>
            </a:r>
          </a:p>
          <a:p>
            <a:pPr marL="742950" lvl="1" indent="-285750" algn="just">
              <a:buFont typeface="Arial" panose="020B0604020202020204" pitchFamily="34" charset="0"/>
              <a:buChar char="•"/>
            </a:pPr>
            <a:r>
              <a:rPr lang="en-PH" b="1" dirty="0"/>
              <a:t>Selenium tests</a:t>
            </a:r>
            <a:r>
              <a:rPr lang="en-PH" dirty="0"/>
              <a:t> – This is commonly done in web development. Selenium tests simulate different actions that are done to the web page, and provide information on how the web page reacts to those events.</a:t>
            </a:r>
          </a:p>
          <a:p>
            <a:pPr marL="742950" lvl="1" indent="-285750" algn="just">
              <a:buFont typeface="Arial" panose="020B0604020202020204" pitchFamily="34" charset="0"/>
              <a:buChar char="•"/>
            </a:pPr>
            <a:endParaRPr lang="en-PH" dirty="0"/>
          </a:p>
          <a:p>
            <a:pPr algn="just"/>
            <a:r>
              <a:rPr lang="en-PH" dirty="0"/>
              <a:t>The aforementioned tests are more commonly done by QA people. We will discuss the tests done in the development side, which are:</a:t>
            </a:r>
          </a:p>
          <a:p>
            <a:pPr marL="742950" lvl="1" indent="-285750" algn="just">
              <a:buFont typeface="Arial" panose="020B0604020202020204" pitchFamily="34" charset="0"/>
              <a:buChar char="•"/>
            </a:pPr>
            <a:r>
              <a:rPr lang="en-PH" b="1" dirty="0"/>
              <a:t>Unit tests</a:t>
            </a:r>
          </a:p>
          <a:p>
            <a:pPr marL="742950" lvl="1" indent="-285750" algn="just">
              <a:buFont typeface="Arial" panose="020B0604020202020204" pitchFamily="34" charset="0"/>
              <a:buChar char="•"/>
            </a:pPr>
            <a:r>
              <a:rPr lang="en-PH" b="1" dirty="0"/>
              <a:t>Regression / Component tests</a:t>
            </a:r>
          </a:p>
          <a:p>
            <a:pPr marL="742950" lvl="1" indent="-285750" algn="just">
              <a:buFont typeface="Arial" panose="020B0604020202020204" pitchFamily="34" charset="0"/>
              <a:buChar char="•"/>
            </a:pPr>
            <a:r>
              <a:rPr lang="en-PH" b="1" dirty="0"/>
              <a:t>Integration tests</a:t>
            </a:r>
          </a:p>
        </p:txBody>
      </p:sp>
    </p:spTree>
    <p:extLst>
      <p:ext uri="{BB962C8B-B14F-4D97-AF65-F5344CB8AC3E}">
        <p14:creationId xmlns:p14="http://schemas.microsoft.com/office/powerpoint/2010/main" val="198553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Unit tests</a:t>
            </a:r>
            <a:endParaRPr lang="fil-PH" sz="4000" dirty="0">
              <a:latin typeface="+mj-lt"/>
            </a:endParaRPr>
          </a:p>
        </p:txBody>
      </p:sp>
      <p:sp>
        <p:nvSpPr>
          <p:cNvPr id="5" name="TextBox 4"/>
          <p:cNvSpPr txBox="1"/>
          <p:nvPr/>
        </p:nvSpPr>
        <p:spPr>
          <a:xfrm>
            <a:off x="1637211" y="1672046"/>
            <a:ext cx="10117980" cy="3785652"/>
          </a:xfrm>
          <a:prstGeom prst="rect">
            <a:avLst/>
          </a:prstGeom>
          <a:noFill/>
        </p:spPr>
        <p:txBody>
          <a:bodyPr wrap="square" rtlCol="0">
            <a:spAutoFit/>
          </a:bodyPr>
          <a:lstStyle/>
          <a:p>
            <a:pPr algn="just"/>
            <a:r>
              <a:rPr lang="en-PH" sz="2000" dirty="0"/>
              <a:t>A unit test is done to check the functionality of each class in a particular binary. The unit test runs the crucial functions in each class, and the </a:t>
            </a:r>
            <a:r>
              <a:rPr lang="en-PH" sz="2000" b="1" dirty="0"/>
              <a:t>actual output</a:t>
            </a:r>
            <a:r>
              <a:rPr lang="en-PH" sz="2000" dirty="0"/>
              <a:t> is compared with the </a:t>
            </a:r>
            <a:r>
              <a:rPr lang="en-PH" sz="2000" b="1" dirty="0"/>
              <a:t>expected output</a:t>
            </a:r>
            <a:r>
              <a:rPr lang="en-PH" sz="2000" dirty="0"/>
              <a:t>. A single character difference in the output comparison will cause the test to fail, so this is actually very good in making sure data processing goes as expected.</a:t>
            </a:r>
          </a:p>
          <a:p>
            <a:pPr algn="just"/>
            <a:endParaRPr lang="en-PH" sz="2000" dirty="0"/>
          </a:p>
          <a:p>
            <a:pPr algn="just"/>
            <a:r>
              <a:rPr lang="en-PH" sz="2000" dirty="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pPr algn="just"/>
            <a:endParaRPr lang="en-PH" sz="2000" dirty="0"/>
          </a:p>
          <a:p>
            <a:pPr algn="just"/>
            <a:r>
              <a:rPr lang="en-PH" sz="2000" dirty="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2" y="1549704"/>
            <a:ext cx="9103475" cy="4670272"/>
          </a:xfrm>
          <a:prstGeom prst="rect">
            <a:avLst/>
          </a:prstGeom>
        </p:spPr>
      </p:pic>
      <p:sp>
        <p:nvSpPr>
          <p:cNvPr id="5" name="TextBox 4"/>
          <p:cNvSpPr txBox="1"/>
          <p:nvPr/>
        </p:nvSpPr>
        <p:spPr>
          <a:xfrm>
            <a:off x="1776548" y="252549"/>
            <a:ext cx="9657806" cy="1323439"/>
          </a:xfrm>
          <a:prstGeom prst="rect">
            <a:avLst/>
          </a:prstGeom>
          <a:noFill/>
        </p:spPr>
        <p:txBody>
          <a:bodyPr wrap="square" rtlCol="0">
            <a:spAutoFit/>
          </a:bodyPr>
          <a:lstStyle/>
          <a:p>
            <a:pPr algn="ctr"/>
            <a:r>
              <a:rPr lang="en-PH" sz="4000" dirty="0">
                <a:latin typeface="+mj-lt"/>
              </a:rPr>
              <a:t>Unit test being executed in Visual Studio 2005</a:t>
            </a:r>
            <a:endParaRPr lang="fil-PH" sz="4000" dirty="0">
              <a:latin typeface="+mj-lt"/>
            </a:endParaRPr>
          </a:p>
        </p:txBody>
      </p:sp>
    </p:spTree>
    <p:extLst>
      <p:ext uri="{BB962C8B-B14F-4D97-AF65-F5344CB8AC3E}">
        <p14:creationId xmlns:p14="http://schemas.microsoft.com/office/powerpoint/2010/main" val="2937383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Regression / Component test</a:t>
            </a:r>
            <a:endParaRPr lang="fil-PH" sz="4000" dirty="0">
              <a:latin typeface="+mj-lt"/>
            </a:endParaRPr>
          </a:p>
        </p:txBody>
      </p:sp>
      <p:sp>
        <p:nvSpPr>
          <p:cNvPr id="5" name="TextBox 4"/>
          <p:cNvSpPr txBox="1"/>
          <p:nvPr/>
        </p:nvSpPr>
        <p:spPr>
          <a:xfrm>
            <a:off x="1602377" y="1412340"/>
            <a:ext cx="10248609" cy="3477875"/>
          </a:xfrm>
          <a:prstGeom prst="rect">
            <a:avLst/>
          </a:prstGeom>
          <a:noFill/>
        </p:spPr>
        <p:txBody>
          <a:bodyPr wrap="square" rtlCol="0">
            <a:spAutoFit/>
          </a:bodyPr>
          <a:lstStyle/>
          <a:p>
            <a:pPr algn="just"/>
            <a:r>
              <a:rPr lang="en-PH" sz="2000" dirty="0"/>
              <a:t>A component test is the next level test after the unit tests. Just like the aforementioned test, there is a comparison between the </a:t>
            </a:r>
            <a:r>
              <a:rPr lang="en-PH" sz="2000" b="1" dirty="0"/>
              <a:t>actual output</a:t>
            </a:r>
            <a:r>
              <a:rPr lang="en-PH" sz="2000" dirty="0"/>
              <a:t> and the </a:t>
            </a:r>
            <a:r>
              <a:rPr lang="en-PH" sz="2000" b="1" dirty="0"/>
              <a:t>expected output</a:t>
            </a:r>
            <a:r>
              <a:rPr lang="en-PH" sz="2000" dirty="0"/>
              <a:t>, but the actual output is not the one from the classes of the binary, but the entirety of the binary is the one being put to the test.</a:t>
            </a:r>
          </a:p>
          <a:p>
            <a:pPr algn="just"/>
            <a:endParaRPr lang="en-PH" sz="2000" dirty="0"/>
          </a:p>
          <a:p>
            <a:pPr algn="just"/>
            <a:r>
              <a:rPr lang="en-PH" sz="2000" dirty="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0" y="181068"/>
            <a:ext cx="6113176" cy="6604503"/>
          </a:xfrm>
          <a:prstGeom prst="rect">
            <a:avLst/>
          </a:prstGeom>
        </p:spPr>
      </p:pic>
      <p:sp>
        <p:nvSpPr>
          <p:cNvPr id="5" name="TextBox 4"/>
          <p:cNvSpPr txBox="1"/>
          <p:nvPr/>
        </p:nvSpPr>
        <p:spPr>
          <a:xfrm>
            <a:off x="6645244" y="1702052"/>
            <a:ext cx="5115207" cy="2308324"/>
          </a:xfrm>
          <a:prstGeom prst="rect">
            <a:avLst/>
          </a:prstGeom>
          <a:noFill/>
        </p:spPr>
        <p:txBody>
          <a:bodyPr wrap="square" rtlCol="0">
            <a:spAutoFit/>
          </a:bodyPr>
          <a:lstStyle/>
          <a:p>
            <a:r>
              <a:rPr lang="en-PH" sz="3600" dirty="0">
                <a:latin typeface="+mj-lt"/>
              </a:rPr>
              <a:t>Component test being run for the </a:t>
            </a:r>
            <a:r>
              <a:rPr lang="en-PH" sz="3600" dirty="0" err="1">
                <a:latin typeface="+mj-lt"/>
              </a:rPr>
              <a:t>licensestatusconverter</a:t>
            </a:r>
            <a:r>
              <a:rPr lang="en-PH" sz="3600" dirty="0">
                <a:latin typeface="+mj-lt"/>
              </a:rPr>
              <a:t> binary</a:t>
            </a:r>
            <a:endParaRPr lang="fil-PH" sz="3600" dirty="0">
              <a:latin typeface="+mj-lt"/>
            </a:endParaRPr>
          </a:p>
        </p:txBody>
      </p:sp>
    </p:spTree>
    <p:extLst>
      <p:ext uri="{BB962C8B-B14F-4D97-AF65-F5344CB8AC3E}">
        <p14:creationId xmlns:p14="http://schemas.microsoft.com/office/powerpoint/2010/main" val="948425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a:latin typeface="+mj-lt"/>
              </a:rPr>
              <a:t>Integration test</a:t>
            </a:r>
            <a:endParaRPr lang="fil-PH" sz="4000" dirty="0">
              <a:latin typeface="+mj-lt"/>
            </a:endParaRPr>
          </a:p>
        </p:txBody>
      </p:sp>
      <p:sp>
        <p:nvSpPr>
          <p:cNvPr id="5" name="TextBox 4"/>
          <p:cNvSpPr txBox="1"/>
          <p:nvPr/>
        </p:nvSpPr>
        <p:spPr>
          <a:xfrm>
            <a:off x="1715589" y="1303699"/>
            <a:ext cx="10090130" cy="4801314"/>
          </a:xfrm>
          <a:prstGeom prst="rect">
            <a:avLst/>
          </a:prstGeom>
          <a:noFill/>
        </p:spPr>
        <p:txBody>
          <a:bodyPr wrap="square" rtlCol="0">
            <a:spAutoFit/>
          </a:bodyPr>
          <a:lstStyle/>
          <a:p>
            <a:pPr algn="just"/>
            <a:r>
              <a:rPr lang="en-PH" dirty="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pPr algn="just"/>
            <a:endParaRPr lang="en-PH" dirty="0"/>
          </a:p>
          <a:p>
            <a:pPr algn="just"/>
            <a:r>
              <a:rPr lang="en-PH" dirty="0"/>
              <a:t>This is essentially the test that must pass before a version can move on to the next phase of the release process. Failures in the integration test that are concerned with data processing should be considered show-stoppers.</a:t>
            </a:r>
          </a:p>
          <a:p>
            <a:pPr algn="just"/>
            <a:endParaRPr lang="en-PH" dirty="0"/>
          </a:p>
          <a:p>
            <a:pPr algn="just"/>
            <a:r>
              <a:rPr lang="en-PH" dirty="0"/>
              <a:t>This test can take longer if a new major feature is introduced. New features tend to tackle with existing modules in a way that the general routine of data would be disturbed.</a:t>
            </a:r>
          </a:p>
          <a:p>
            <a:pPr algn="just"/>
            <a:endParaRPr lang="en-PH" dirty="0"/>
          </a:p>
          <a:p>
            <a:pPr algn="just"/>
            <a:r>
              <a:rPr lang="en-PH" dirty="0"/>
              <a:t>Note that even if all integration tests pass, there can be cases where one or more unit and/or component tests would fail, and at times it could be considered, depending on the scenarios covered by the tests that failed.</a:t>
            </a:r>
          </a:p>
        </p:txBody>
      </p:sp>
    </p:spTree>
    <p:extLst>
      <p:ext uri="{BB962C8B-B14F-4D97-AF65-F5344CB8AC3E}">
        <p14:creationId xmlns:p14="http://schemas.microsoft.com/office/powerpoint/2010/main" val="375529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2481943" y="2177143"/>
            <a:ext cx="8950234" cy="3821340"/>
          </a:xfrm>
        </p:spPr>
        <p:txBody>
          <a:bodyPr numCol="2">
            <a:noAutofit/>
          </a:bodyPr>
          <a:lstStyle/>
          <a:p>
            <a:pPr marL="0" indent="0">
              <a:buNone/>
            </a:pPr>
            <a:r>
              <a:rPr lang="en-PH" sz="1800" dirty="0"/>
              <a:t>•Microsoft </a:t>
            </a:r>
          </a:p>
          <a:p>
            <a:pPr marL="0" indent="0">
              <a:buNone/>
            </a:pPr>
            <a:r>
              <a:rPr lang="en-PH" sz="1800" dirty="0"/>
              <a:t>•Yahoo </a:t>
            </a:r>
          </a:p>
          <a:p>
            <a:pPr marL="0" indent="0">
              <a:buNone/>
            </a:pPr>
            <a:r>
              <a:rPr lang="en-PH" sz="1800" dirty="0"/>
              <a:t>•Google </a:t>
            </a:r>
          </a:p>
          <a:p>
            <a:pPr marL="0" indent="0">
              <a:buNone/>
            </a:pPr>
            <a:r>
              <a:rPr lang="en-PH" sz="1800" dirty="0"/>
              <a:t>• Electronic Arts </a:t>
            </a:r>
          </a:p>
          <a:p>
            <a:pPr marL="0" indent="0">
              <a:buNone/>
            </a:pPr>
            <a:r>
              <a:rPr lang="en-PH" sz="1800" dirty="0"/>
              <a:t>•IBM </a:t>
            </a:r>
          </a:p>
          <a:p>
            <a:pPr marL="0" indent="0">
              <a:buNone/>
            </a:pPr>
            <a:r>
              <a:rPr lang="en-PH" sz="1800" dirty="0"/>
              <a:t>• Lockheed Martin </a:t>
            </a:r>
          </a:p>
          <a:p>
            <a:pPr marL="0" indent="0">
              <a:buNone/>
            </a:pPr>
            <a:r>
              <a:rPr lang="en-PH" sz="1800" dirty="0"/>
              <a:t>• Philips </a:t>
            </a:r>
          </a:p>
          <a:p>
            <a:pPr marL="0" indent="0">
              <a:buNone/>
            </a:pPr>
            <a:r>
              <a:rPr lang="en-PH" sz="1800" dirty="0"/>
              <a:t>• Siemens </a:t>
            </a:r>
          </a:p>
          <a:p>
            <a:pPr marL="0" indent="0">
              <a:buNone/>
            </a:pPr>
            <a:r>
              <a:rPr lang="en-PH" sz="1800" dirty="0"/>
              <a:t>•Nokia </a:t>
            </a:r>
          </a:p>
          <a:p>
            <a:pPr marL="0" indent="0">
              <a:buNone/>
            </a:pPr>
            <a:r>
              <a:rPr lang="en-PH" sz="1800" dirty="0"/>
              <a:t>• Capital One </a:t>
            </a:r>
          </a:p>
          <a:p>
            <a:pPr marL="0" indent="0">
              <a:buNone/>
            </a:pPr>
            <a:r>
              <a:rPr lang="en-PH" sz="1800" dirty="0"/>
              <a:t>• BBC </a:t>
            </a:r>
          </a:p>
          <a:p>
            <a:pPr marL="0" indent="0">
              <a:buNone/>
            </a:pPr>
            <a:r>
              <a:rPr lang="en-PH" sz="1800" dirty="0"/>
              <a:t>•Intuit </a:t>
            </a:r>
          </a:p>
          <a:p>
            <a:pPr marL="0" indent="0">
              <a:buNone/>
            </a:pPr>
            <a:r>
              <a:rPr lang="en-PH" sz="1800" dirty="0"/>
              <a:t>•Apple </a:t>
            </a:r>
          </a:p>
          <a:p>
            <a:pPr marL="0" indent="0">
              <a:buNone/>
            </a:pPr>
            <a:r>
              <a:rPr lang="en-PH" sz="1800" dirty="0"/>
              <a:t>•Nielsen Media </a:t>
            </a:r>
          </a:p>
          <a:p>
            <a:pPr marL="0" indent="0">
              <a:buNone/>
            </a:pPr>
            <a:r>
              <a:rPr lang="en-PH" sz="1800" dirty="0"/>
              <a:t>• First American </a:t>
            </a:r>
            <a:r>
              <a:rPr lang="en-PH" sz="1800" dirty="0" err="1"/>
              <a:t>Corelogic</a:t>
            </a:r>
            <a:r>
              <a:rPr lang="en-PH" sz="1800" dirty="0"/>
              <a:t> </a:t>
            </a:r>
          </a:p>
          <a:p>
            <a:pPr marL="0" indent="0">
              <a:buNone/>
            </a:pPr>
            <a:r>
              <a:rPr lang="en-PH" sz="1800" dirty="0"/>
              <a:t>•Qualcomm </a:t>
            </a:r>
          </a:p>
          <a:p>
            <a:pPr marL="0" indent="0">
              <a:buNone/>
            </a:pPr>
            <a:r>
              <a:rPr lang="en-PH" sz="1800" dirty="0"/>
              <a:t>•Texas Instruments </a:t>
            </a:r>
          </a:p>
          <a:p>
            <a:pPr marL="0" indent="0">
              <a:buNone/>
            </a:pPr>
            <a:r>
              <a:rPr lang="en-PH" sz="1800" dirty="0"/>
              <a:t>• Salesforce.com </a:t>
            </a:r>
          </a:p>
          <a:p>
            <a:pPr marL="0" indent="0">
              <a:buNone/>
            </a:pPr>
            <a:r>
              <a:rPr lang="en-PH" sz="1800" dirty="0"/>
              <a:t>•John Deere </a:t>
            </a:r>
          </a:p>
          <a:p>
            <a:pPr marL="0" indent="0">
              <a:buNone/>
            </a:pPr>
            <a:r>
              <a:rPr lang="en-PH" sz="1800" dirty="0"/>
              <a:t>• Lexis Nexis </a:t>
            </a:r>
          </a:p>
          <a:p>
            <a:pPr marL="0" indent="0">
              <a:buNone/>
            </a:pPr>
            <a:r>
              <a:rPr lang="en-PH" sz="1800" dirty="0"/>
              <a:t>• Sabre </a:t>
            </a:r>
          </a:p>
          <a:p>
            <a:pPr marL="0" indent="0">
              <a:buNone/>
            </a:pPr>
            <a:r>
              <a:rPr lang="en-PH" sz="1800" dirty="0"/>
              <a:t>• Salesforce.com </a:t>
            </a:r>
          </a:p>
          <a:p>
            <a:pPr marL="0" indent="0">
              <a:buNone/>
            </a:pPr>
            <a:r>
              <a:rPr lang="en-PH" sz="1800" dirty="0"/>
              <a:t>•Time Warner </a:t>
            </a:r>
          </a:p>
          <a:p>
            <a:pPr marL="0" indent="0">
              <a:buNone/>
            </a:pPr>
            <a:r>
              <a:rPr lang="en-PH" sz="1800" dirty="0"/>
              <a:t>•Turner Broadcasting</a:t>
            </a:r>
          </a:p>
          <a:p>
            <a:pPr marL="0" indent="0">
              <a:buNone/>
            </a:pPr>
            <a:r>
              <a:rPr lang="en-PH" sz="1800" dirty="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6200"/>
            <a:ext cx="10018713" cy="1752599"/>
          </a:xfrm>
        </p:spPr>
        <p:txBody>
          <a:bodyPr/>
          <a:lstStyle/>
          <a:p>
            <a:r>
              <a:rPr lang="en-PH" dirty="0"/>
              <a:t>Scrum has been used for:</a:t>
            </a:r>
          </a:p>
        </p:txBody>
      </p:sp>
      <p:sp>
        <p:nvSpPr>
          <p:cNvPr id="3" name="Content Placeholder 2"/>
          <p:cNvSpPr>
            <a:spLocks noGrp="1"/>
          </p:cNvSpPr>
          <p:nvPr>
            <p:ph idx="1"/>
          </p:nvPr>
        </p:nvSpPr>
        <p:spPr>
          <a:xfrm>
            <a:off x="1484310" y="2002971"/>
            <a:ext cx="10585770" cy="3788229"/>
          </a:xfrm>
        </p:spPr>
        <p:txBody>
          <a:bodyPr numCol="2">
            <a:normAutofit fontScale="85000" lnSpcReduction="20000"/>
          </a:bodyPr>
          <a:lstStyle/>
          <a:p>
            <a:pPr marL="0" indent="0">
              <a:buNone/>
            </a:pPr>
            <a:r>
              <a:rPr lang="en-PH" dirty="0"/>
              <a:t>• Commercial software </a:t>
            </a:r>
          </a:p>
          <a:p>
            <a:pPr marL="0" indent="0">
              <a:buNone/>
            </a:pPr>
            <a:r>
              <a:rPr lang="en-PH" dirty="0"/>
              <a:t>• In-house development </a:t>
            </a:r>
          </a:p>
          <a:p>
            <a:pPr marL="0" indent="0">
              <a:buNone/>
            </a:pPr>
            <a:r>
              <a:rPr lang="en-PH" dirty="0"/>
              <a:t>• Contract development </a:t>
            </a:r>
          </a:p>
          <a:p>
            <a:pPr marL="0" indent="0">
              <a:buNone/>
            </a:pPr>
            <a:r>
              <a:rPr lang="en-PH" dirty="0"/>
              <a:t>• Fixed-price projects </a:t>
            </a:r>
          </a:p>
          <a:p>
            <a:pPr marL="0" indent="0">
              <a:buNone/>
            </a:pPr>
            <a:r>
              <a:rPr lang="en-PH" dirty="0"/>
              <a:t>• Financial applications </a:t>
            </a:r>
          </a:p>
          <a:p>
            <a:pPr marL="0" indent="0">
              <a:buNone/>
            </a:pPr>
            <a:r>
              <a:rPr lang="en-PH" dirty="0"/>
              <a:t>• ISO 9001-certified applications </a:t>
            </a:r>
          </a:p>
          <a:p>
            <a:pPr marL="0" indent="0">
              <a:buNone/>
            </a:pPr>
            <a:r>
              <a:rPr lang="en-PH" dirty="0"/>
              <a:t>• Embedded systems </a:t>
            </a:r>
          </a:p>
          <a:p>
            <a:pPr marL="0" indent="0">
              <a:buNone/>
            </a:pPr>
            <a:r>
              <a:rPr lang="en-PH" dirty="0"/>
              <a:t>• 24x7 systems with 99.999% uptime requirements </a:t>
            </a:r>
          </a:p>
          <a:p>
            <a:pPr marL="0" indent="0">
              <a:buNone/>
            </a:pPr>
            <a:r>
              <a:rPr lang="en-PH" dirty="0"/>
              <a:t>• the Joint Strike Fighter </a:t>
            </a:r>
          </a:p>
          <a:p>
            <a:pPr marL="0" indent="0">
              <a:buNone/>
            </a:pPr>
            <a:r>
              <a:rPr lang="en-PH" dirty="0"/>
              <a:t>• Video game development </a:t>
            </a:r>
          </a:p>
          <a:p>
            <a:pPr marL="0" indent="0">
              <a:buNone/>
            </a:pPr>
            <a:r>
              <a:rPr lang="en-PH" dirty="0"/>
              <a:t>• FDA-approved, life-critical systems </a:t>
            </a:r>
          </a:p>
          <a:p>
            <a:pPr marL="0" indent="0">
              <a:buNone/>
            </a:pPr>
            <a:r>
              <a:rPr lang="en-PH" dirty="0"/>
              <a:t>• Satellite-control software </a:t>
            </a:r>
          </a:p>
          <a:p>
            <a:pPr marL="0" indent="0">
              <a:buNone/>
            </a:pPr>
            <a:r>
              <a:rPr lang="en-PH" dirty="0"/>
              <a:t>• Websites </a:t>
            </a:r>
          </a:p>
          <a:p>
            <a:pPr marL="0" indent="0">
              <a:buNone/>
            </a:pPr>
            <a:r>
              <a:rPr lang="en-PH" dirty="0"/>
              <a:t>• Handheld software </a:t>
            </a:r>
          </a:p>
          <a:p>
            <a:pPr marL="0" indent="0">
              <a:buNone/>
            </a:pPr>
            <a:r>
              <a:rPr lang="en-PH" dirty="0"/>
              <a:t>• Mobile phones </a:t>
            </a:r>
          </a:p>
          <a:p>
            <a:pPr marL="0" indent="0">
              <a:buNone/>
            </a:pPr>
            <a:r>
              <a:rPr lang="en-PH" dirty="0"/>
              <a:t>• Network switching applications </a:t>
            </a:r>
          </a:p>
          <a:p>
            <a:pPr marL="0" indent="0">
              <a:buNone/>
            </a:pPr>
            <a:r>
              <a:rPr lang="en-PH" dirty="0"/>
              <a:t>• ISV applications</a:t>
            </a:r>
          </a:p>
          <a:p>
            <a:pPr marL="0" indent="0">
              <a:buNone/>
            </a:pPr>
            <a:r>
              <a:rPr lang="en-PH" dirty="0"/>
              <a:t>• 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pic>
        <p:nvPicPr>
          <p:cNvPr id="5" name="Content Placeholder 4"/>
          <p:cNvPicPr>
            <a:picLocks noGrp="1" noChangeAspect="1"/>
          </p:cNvPicPr>
          <p:nvPr>
            <p:ph idx="1"/>
          </p:nvPr>
        </p:nvPicPr>
        <p:blipFill>
          <a:blip r:embed="rId2"/>
          <a:stretch>
            <a:fillRect/>
          </a:stretch>
        </p:blipFill>
        <p:spPr>
          <a:xfrm>
            <a:off x="3119097" y="2667000"/>
            <a:ext cx="6749143" cy="3124200"/>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842" y="914400"/>
            <a:ext cx="10018713" cy="1752599"/>
          </a:xfrm>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p>
          <a:p>
            <a:r>
              <a:rPr lang="en-PH" dirty="0"/>
              <a:t>Typical duration is 2–4 weeks or a calendar month at most </a:t>
            </a:r>
          </a:p>
          <a:p>
            <a:r>
              <a:rPr lang="en-PH" dirty="0"/>
              <a:t>A constant duration leads to a better rhythm </a:t>
            </a:r>
          </a:p>
          <a:p>
            <a:r>
              <a:rPr lang="en-PH" dirty="0"/>
              <a:t>Product 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643</TotalTime>
  <Words>2758</Words>
  <Application>Microsoft Office PowerPoint</Application>
  <PresentationFormat>Widescreen</PresentationFormat>
  <Paragraphs>376</Paragraphs>
  <Slides>59</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Corbel</vt:lpstr>
      <vt:lpstr>Wingdings</vt:lpstr>
      <vt:lpstr>Wingdings 2</vt:lpstr>
      <vt:lpstr>Parallax</vt:lpstr>
      <vt:lpstr>Agile Development</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 Master</vt:lpstr>
      <vt:lpstr>The Development team</vt:lpstr>
      <vt:lpstr>Ceremonies</vt:lpstr>
      <vt:lpstr>Sprint Planning Meeting</vt:lpstr>
      <vt:lpstr>Sprint Planning</vt:lpstr>
      <vt:lpstr>Sprint Startup Meeting</vt:lpstr>
      <vt:lpstr>Sprint Startup</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angelica rioflorido</cp:lastModifiedBy>
  <cp:revision>136</cp:revision>
  <dcterms:created xsi:type="dcterms:W3CDTF">2017-04-08T07:41:49Z</dcterms:created>
  <dcterms:modified xsi:type="dcterms:W3CDTF">2017-04-15T06:02:08Z</dcterms:modified>
</cp:coreProperties>
</file>